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24" r:id="rId2"/>
    <p:sldId id="325" r:id="rId3"/>
    <p:sldId id="319" r:id="rId4"/>
    <p:sldId id="399" r:id="rId5"/>
    <p:sldId id="427" r:id="rId6"/>
    <p:sldId id="429" r:id="rId7"/>
    <p:sldId id="434" r:id="rId8"/>
    <p:sldId id="431" r:id="rId9"/>
    <p:sldId id="432" r:id="rId10"/>
    <p:sldId id="433" r:id="rId11"/>
    <p:sldId id="424" r:id="rId12"/>
    <p:sldId id="430" r:id="rId13"/>
    <p:sldId id="448" r:id="rId14"/>
    <p:sldId id="451" r:id="rId15"/>
    <p:sldId id="450" r:id="rId16"/>
    <p:sldId id="461" r:id="rId17"/>
    <p:sldId id="426" r:id="rId18"/>
    <p:sldId id="428" r:id="rId19"/>
    <p:sldId id="435" r:id="rId20"/>
    <p:sldId id="436" r:id="rId21"/>
    <p:sldId id="437" r:id="rId22"/>
    <p:sldId id="438" r:id="rId23"/>
    <p:sldId id="439" r:id="rId24"/>
    <p:sldId id="441" r:id="rId25"/>
    <p:sldId id="442" r:id="rId26"/>
    <p:sldId id="443" r:id="rId27"/>
    <p:sldId id="445" r:id="rId28"/>
    <p:sldId id="444" r:id="rId29"/>
    <p:sldId id="447" r:id="rId30"/>
    <p:sldId id="446" r:id="rId31"/>
    <p:sldId id="453" r:id="rId32"/>
    <p:sldId id="460" r:id="rId33"/>
    <p:sldId id="454" r:id="rId34"/>
    <p:sldId id="455" r:id="rId35"/>
    <p:sldId id="456" r:id="rId36"/>
    <p:sldId id="457" r:id="rId37"/>
    <p:sldId id="459" r:id="rId38"/>
    <p:sldId id="458" r:id="rId39"/>
    <p:sldId id="423" r:id="rId40"/>
    <p:sldId id="410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16" autoAdjust="0"/>
  </p:normalViewPr>
  <p:slideViewPr>
    <p:cSldViewPr>
      <p:cViewPr varScale="1">
        <p:scale>
          <a:sx n="80" d="100"/>
          <a:sy n="80" d="100"/>
        </p:scale>
        <p:origin x="-1260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AA565-E39D-4D55-9E1D-9A127CB0391F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D31FD-25D5-435C-88A1-E15968FAA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9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31FD-25D5-435C-88A1-E15968FAAC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44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5CB72-9B6B-496E-956D-E3AA3B270CCB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033" y="4343875"/>
            <a:ext cx="5027934" cy="411416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0" tIns="45715" rIns="91430" bIns="45715"/>
          <a:lstStyle/>
          <a:p>
            <a:r>
              <a:rPr lang="fr-FR" altLang="en-US"/>
              <a:t>Which one is best : linear or non-linear</a:t>
            </a:r>
          </a:p>
          <a:p>
            <a:r>
              <a:rPr lang="fr-FR" altLang="en-US"/>
              <a:t>The decision comes when we see new data</a:t>
            </a:r>
          </a:p>
          <a:p>
            <a:r>
              <a:rPr lang="fr-FR" altLang="en-US"/>
              <a:t>Very often the simplest model is better</a:t>
            </a:r>
          </a:p>
          <a:p>
            <a:r>
              <a:rPr lang="fr-FR" altLang="en-US"/>
              <a:t>This principle is implemented in Learning Theory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5CB72-9B6B-496E-956D-E3AA3B270CCB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033" y="4343875"/>
            <a:ext cx="5027934" cy="411416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0" tIns="45715" rIns="91430" bIns="45715"/>
          <a:lstStyle/>
          <a:p>
            <a:r>
              <a:rPr lang="fr-FR" altLang="en-US"/>
              <a:t>Which one is best : linear or non-linear</a:t>
            </a:r>
          </a:p>
          <a:p>
            <a:r>
              <a:rPr lang="fr-FR" altLang="en-US"/>
              <a:t>The decision comes when we see new data</a:t>
            </a:r>
          </a:p>
          <a:p>
            <a:r>
              <a:rPr lang="fr-FR" altLang="en-US"/>
              <a:t>Very often the simplest model is better</a:t>
            </a:r>
          </a:p>
          <a:p>
            <a:r>
              <a:rPr lang="fr-FR" altLang="en-US"/>
              <a:t>This principle is implemented in Learning Theory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5CB72-9B6B-496E-956D-E3AA3B270CCB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033" y="4343875"/>
            <a:ext cx="5027934" cy="411416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0" tIns="45715" rIns="91430" bIns="45715"/>
          <a:lstStyle/>
          <a:p>
            <a:r>
              <a:rPr lang="fr-FR" altLang="en-US"/>
              <a:t>Which one is best : linear or non-linear</a:t>
            </a:r>
          </a:p>
          <a:p>
            <a:r>
              <a:rPr lang="fr-FR" altLang="en-US"/>
              <a:t>The decision comes when we see new data</a:t>
            </a:r>
          </a:p>
          <a:p>
            <a:r>
              <a:rPr lang="fr-FR" altLang="en-US"/>
              <a:t>Very often the simplest model is better</a:t>
            </a:r>
          </a:p>
          <a:p>
            <a:r>
              <a:rPr lang="fr-FR" altLang="en-US"/>
              <a:t>This principle is implemented in Learning Theory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5CB72-9B6B-496E-956D-E3AA3B270CCB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033" y="4343875"/>
            <a:ext cx="5027934" cy="411416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0" tIns="45715" rIns="91430" bIns="45715"/>
          <a:lstStyle/>
          <a:p>
            <a:r>
              <a:rPr lang="fr-FR" altLang="en-US"/>
              <a:t>Which one is best : linear or non-linear</a:t>
            </a:r>
          </a:p>
          <a:p>
            <a:r>
              <a:rPr lang="fr-FR" altLang="en-US"/>
              <a:t>The decision comes when we see new data</a:t>
            </a:r>
          </a:p>
          <a:p>
            <a:r>
              <a:rPr lang="fr-FR" altLang="en-US"/>
              <a:t>Very often the simplest model is better</a:t>
            </a:r>
          </a:p>
          <a:p>
            <a:r>
              <a:rPr lang="fr-FR" altLang="en-US"/>
              <a:t>This principle is implemented in Learning Theory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81E0B4-570E-4491-919D-DAABE21384AC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033" y="4343875"/>
            <a:ext cx="5027934" cy="411416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0" tIns="45715" rIns="91430" bIns="45715"/>
          <a:lstStyle/>
          <a:p>
            <a:r>
              <a:rPr lang="fr-FR" altLang="en-US"/>
              <a:t>Explain that this is a global estimator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81E0B4-570E-4491-919D-DAABE21384AC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033" y="4343875"/>
            <a:ext cx="5027934" cy="411416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0" tIns="45715" rIns="91430" bIns="45715"/>
          <a:lstStyle/>
          <a:p>
            <a:r>
              <a:rPr lang="fr-FR" altLang="en-US"/>
              <a:t>Explain that this is a global estimator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4365C-5872-4A32-B9BD-5D304930C50E}" type="datetime1">
              <a:rPr lang="en-US" smtClean="0"/>
              <a:t>9/25/2015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6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8934-DAB9-4D1E-B24E-BA5560E7C21E}" type="datetime1">
              <a:rPr lang="en-US" smtClean="0"/>
              <a:t>9/25/2015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88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A2F2-2F60-4C7F-A94E-46907D337253}" type="datetime1">
              <a:rPr lang="en-US" smtClean="0"/>
              <a:t>9/25/2015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AEC3-A504-46A8-A127-D2C2BB7AF2B2}" type="datetime1">
              <a:rPr lang="en-US" smtClean="0"/>
              <a:t>9/25/2015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0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1708-D52C-4F64-9B62-390559229A70}" type="datetime1">
              <a:rPr lang="en-US" smtClean="0"/>
              <a:t>9/25/2015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4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F493-FC85-4572-9B79-860AFA600F6F}" type="datetime1">
              <a:rPr lang="en-US" smtClean="0"/>
              <a:t>9/25/2015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7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0276C-FD99-4F5D-B2F4-902E25269E52}" type="datetime1">
              <a:rPr lang="en-US" smtClean="0"/>
              <a:t>9/25/2015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0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5895-9F09-4756-AA93-F7488E7FAC6F}" type="datetime1">
              <a:rPr lang="en-US" smtClean="0"/>
              <a:t>9/25/2015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3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2897C-CF89-430F-9CE0-175C8B149D45}" type="datetime1">
              <a:rPr lang="en-US" smtClean="0"/>
              <a:t>9/25/2015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99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BD75E-834E-4C38-8765-F85C4AD7D4C8}" type="datetime1">
              <a:rPr lang="en-US" smtClean="0"/>
              <a:t>9/25/2015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12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3EE8-56CE-4B58-9F9F-B1A8AB030ED0}" type="datetime1">
              <a:rPr lang="en-US" smtClean="0"/>
              <a:t>9/25/2015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0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7C711-5C50-4477-BA0F-AD38D3BDFF9B}" type="datetime1">
              <a:rPr lang="en-US" smtClean="0"/>
              <a:t>9/25/2015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3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212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UCB - CS189</a:t>
            </a:r>
            <a:br>
              <a:rPr lang="en-US" dirty="0" smtClean="0"/>
            </a:br>
            <a:r>
              <a:rPr lang="en-US" dirty="0" smtClean="0"/>
              <a:t>Introduction to Machine Learning</a:t>
            </a:r>
            <a:br>
              <a:rPr lang="en-US" dirty="0" smtClean="0"/>
            </a:br>
            <a:r>
              <a:rPr lang="en-US" dirty="0" smtClean="0"/>
              <a:t>Fall 2015</a:t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</a:rPr>
              <a:t>Lecture 9: Performance evaluation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</p:spPr>
        <p:txBody>
          <a:bodyPr/>
          <a:lstStyle/>
          <a:p>
            <a:r>
              <a:rPr lang="en-US" dirty="0" smtClean="0"/>
              <a:t>Isabelle </a:t>
            </a:r>
            <a:r>
              <a:rPr lang="en-US" dirty="0" err="1" smtClean="0"/>
              <a:t>Guyon</a:t>
            </a:r>
            <a:endParaRPr lang="en-US" dirty="0" smtClean="0"/>
          </a:p>
          <a:p>
            <a:r>
              <a:rPr lang="en-US" dirty="0" err="1" smtClean="0"/>
              <a:t>ChaLearn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a good study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10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76400"/>
            <a:ext cx="424815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52600" y="1447800"/>
            <a:ext cx="6096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90057" y="6172200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http://www.cs.nyu.edu/~ylclab/data/norb-v1.0/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7400" y="2667000"/>
            <a:ext cx="28373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/>
              <a:t>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/>
              <a:t>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/>
              <a:t>Randomize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9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“staff” has taken CS 189/289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 smtClean="0"/>
              <a:t>They know about </a:t>
            </a:r>
            <a:r>
              <a:rPr lang="en-US" altLang="en-US" b="1" dirty="0" smtClean="0"/>
              <a:t>linear and kernel methods</a:t>
            </a:r>
            <a:r>
              <a:rPr lang="en-US" altLang="en-US" dirty="0" smtClean="0"/>
              <a:t>:</a:t>
            </a:r>
          </a:p>
          <a:p>
            <a:pPr marL="0" indent="0">
              <a:buNone/>
            </a:pPr>
            <a:r>
              <a:rPr lang="en-US" altLang="en-US" dirty="0" smtClean="0"/>
              <a:t>f(</a:t>
            </a:r>
            <a:r>
              <a:rPr lang="en-US" altLang="en-US" b="1" dirty="0" smtClean="0"/>
              <a:t>x</a:t>
            </a:r>
            <a:r>
              <a:rPr lang="en-US" altLang="en-US" dirty="0"/>
              <a:t>) =</a:t>
            </a:r>
            <a:r>
              <a:rPr lang="en-US" altLang="en-US" dirty="0">
                <a:solidFill>
                  <a:srgbClr val="990000"/>
                </a:solidFill>
              </a:rPr>
              <a:t> </a:t>
            </a:r>
            <a:r>
              <a:rPr lang="en-US" altLang="en-US" b="1" dirty="0">
                <a:solidFill>
                  <a:srgbClr val="C00000"/>
                </a:solidFill>
              </a:rPr>
              <a:t>w </a:t>
            </a:r>
            <a:r>
              <a:rPr lang="en-US" altLang="en-US" dirty="0">
                <a:solidFill>
                  <a:srgbClr val="C00000"/>
                </a:solidFill>
                <a:sym typeface="Symbol" pitchFamily="18" charset="2"/>
              </a:rPr>
              <a:t> </a:t>
            </a:r>
            <a:r>
              <a:rPr lang="en-US" altLang="en-US" b="1" dirty="0">
                <a:solidFill>
                  <a:srgbClr val="C00000"/>
                </a:solidFill>
                <a:latin typeface="Symbol" pitchFamily="18" charset="2"/>
              </a:rPr>
              <a:t>F</a:t>
            </a:r>
            <a:r>
              <a:rPr lang="en-US" altLang="en-US" dirty="0">
                <a:solidFill>
                  <a:srgbClr val="C00000"/>
                </a:solidFill>
              </a:rPr>
              <a:t>(</a:t>
            </a:r>
            <a:r>
              <a:rPr lang="en-US" altLang="en-US" b="1" dirty="0">
                <a:solidFill>
                  <a:srgbClr val="C00000"/>
                </a:solidFill>
              </a:rPr>
              <a:t>x</a:t>
            </a:r>
            <a:r>
              <a:rPr lang="en-US" altLang="en-US" dirty="0">
                <a:solidFill>
                  <a:srgbClr val="C00000"/>
                </a:solidFill>
              </a:rPr>
              <a:t>) </a:t>
            </a:r>
            <a:r>
              <a:rPr lang="en-US" altLang="en-US" dirty="0"/>
              <a:t>=</a:t>
            </a:r>
            <a:r>
              <a:rPr lang="en-US" altLang="en-US" dirty="0">
                <a:solidFill>
                  <a:srgbClr val="990000"/>
                </a:solidFill>
              </a:rPr>
              <a:t> </a:t>
            </a:r>
            <a:r>
              <a:rPr lang="en-US" altLang="en-US" sz="4800" dirty="0" err="1">
                <a:solidFill>
                  <a:srgbClr val="0066FF"/>
                </a:solidFill>
                <a:latin typeface="Symbol" pitchFamily="18" charset="2"/>
              </a:rPr>
              <a:t>S</a:t>
            </a:r>
            <a:r>
              <a:rPr lang="en-US" altLang="en-US" baseline="-25000" dirty="0" err="1">
                <a:solidFill>
                  <a:srgbClr val="0066FF"/>
                </a:solidFill>
              </a:rPr>
              <a:t>k</a:t>
            </a:r>
            <a:r>
              <a:rPr lang="en-US" altLang="en-US" dirty="0">
                <a:solidFill>
                  <a:srgbClr val="0066FF"/>
                </a:solidFill>
              </a:rPr>
              <a:t> </a:t>
            </a:r>
            <a:r>
              <a:rPr lang="en-US" altLang="en-US" dirty="0" err="1">
                <a:solidFill>
                  <a:srgbClr val="0066FF"/>
                </a:solidFill>
                <a:latin typeface="Symbol" pitchFamily="18" charset="2"/>
              </a:rPr>
              <a:t>a</a:t>
            </a:r>
            <a:r>
              <a:rPr lang="en-US" altLang="en-US" baseline="-25000" dirty="0" err="1">
                <a:solidFill>
                  <a:srgbClr val="0066FF"/>
                </a:solidFill>
              </a:rPr>
              <a:t>k</a:t>
            </a:r>
            <a:r>
              <a:rPr lang="en-US" altLang="en-US" dirty="0">
                <a:solidFill>
                  <a:srgbClr val="0066FF"/>
                </a:solidFill>
              </a:rPr>
              <a:t> k(</a:t>
            </a:r>
            <a:r>
              <a:rPr lang="en-US" altLang="en-US" b="1" dirty="0" err="1">
                <a:solidFill>
                  <a:srgbClr val="0066FF"/>
                </a:solidFill>
              </a:rPr>
              <a:t>x</a:t>
            </a:r>
            <a:r>
              <a:rPr lang="en-US" altLang="en-US" baseline="30000" dirty="0" err="1">
                <a:solidFill>
                  <a:srgbClr val="0066FF"/>
                </a:solidFill>
              </a:rPr>
              <a:t>k</a:t>
            </a:r>
            <a:r>
              <a:rPr lang="en-US" altLang="en-US" dirty="0">
                <a:solidFill>
                  <a:srgbClr val="0066FF"/>
                </a:solidFill>
              </a:rPr>
              <a:t>, </a:t>
            </a:r>
            <a:r>
              <a:rPr lang="en-US" altLang="en-US" b="1" dirty="0">
                <a:solidFill>
                  <a:srgbClr val="0066FF"/>
                </a:solidFill>
              </a:rPr>
              <a:t>x</a:t>
            </a:r>
            <a:r>
              <a:rPr lang="en-US" altLang="en-US" dirty="0">
                <a:solidFill>
                  <a:srgbClr val="0066FF"/>
                </a:solidFill>
              </a:rPr>
              <a:t>)</a:t>
            </a:r>
          </a:p>
          <a:p>
            <a:r>
              <a:rPr lang="en-US" dirty="0" smtClean="0"/>
              <a:t>They know </a:t>
            </a:r>
            <a:r>
              <a:rPr lang="en-US" b="1" dirty="0" smtClean="0"/>
              <a:t>how to “train” them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altLang="en-US" dirty="0"/>
              <a:t>f*(</a:t>
            </a:r>
            <a:r>
              <a:rPr lang="en-US" altLang="en-US" b="1" dirty="0"/>
              <a:t>x</a:t>
            </a:r>
            <a:r>
              <a:rPr lang="en-US" altLang="en-US" dirty="0"/>
              <a:t>) = </a:t>
            </a:r>
            <a:r>
              <a:rPr lang="en-US" altLang="en-US" dirty="0" err="1"/>
              <a:t>argmin</a:t>
            </a:r>
            <a:r>
              <a:rPr lang="en-US" altLang="en-US" baseline="-25000" dirty="0" err="1"/>
              <a:t>f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altLang="en-US" baseline="-25000" dirty="0" err="1">
                <a:solidFill>
                  <a:schemeClr val="accent6">
                    <a:lumMod val="75000"/>
                  </a:schemeClr>
                </a:solidFill>
              </a:rPr>
              <a:t>train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[f] </a:t>
            </a:r>
            <a:r>
              <a:rPr lang="en-US" altLang="en-US" dirty="0"/>
              <a:t>+ </a:t>
            </a:r>
            <a:r>
              <a:rPr lang="en-US" altLang="en-US" dirty="0" err="1">
                <a:solidFill>
                  <a:srgbClr val="00B050"/>
                </a:solidFill>
                <a:latin typeface="Symbol" panose="05050102010706020507" pitchFamily="18" charset="2"/>
              </a:rPr>
              <a:t>lW</a:t>
            </a:r>
            <a:r>
              <a:rPr lang="en-US" altLang="en-US" dirty="0">
                <a:solidFill>
                  <a:srgbClr val="00B050"/>
                </a:solidFill>
              </a:rPr>
              <a:t>[f</a:t>
            </a:r>
            <a:r>
              <a:rPr lang="en-US" altLang="en-US" dirty="0" smtClean="0">
                <a:solidFill>
                  <a:srgbClr val="00B050"/>
                </a:solidFill>
              </a:rPr>
              <a:t>] </a:t>
            </a:r>
            <a:r>
              <a:rPr lang="en-US" altLang="en-US" dirty="0" smtClean="0"/>
              <a:t>		</a:t>
            </a:r>
            <a:r>
              <a:rPr lang="en-US" altLang="en-US" dirty="0" smtClean="0">
                <a:solidFill>
                  <a:schemeClr val="bg1">
                    <a:lumMod val="65000"/>
                  </a:schemeClr>
                </a:solidFill>
                <a:latin typeface="Symbol" panose="05050102010706020507" pitchFamily="18" charset="2"/>
              </a:rPr>
              <a:t>l&gt;0</a:t>
            </a:r>
            <a:endParaRPr lang="en-US" alt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lvl="1" indent="0">
              <a:buNone/>
            </a:pPr>
            <a:r>
              <a:rPr lang="en-US" altLang="en-US" dirty="0" smtClean="0">
                <a:solidFill>
                  <a:schemeClr val="bg1">
                    <a:lumMod val="65000"/>
                  </a:schemeClr>
                </a:solidFill>
              </a:rPr>
              <a:t>with </a:t>
            </a:r>
            <a:r>
              <a:rPr lang="en-US" altLang="en-US" sz="3200" dirty="0" err="1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altLang="en-US" sz="3200" baseline="-25000" dirty="0" err="1">
                <a:solidFill>
                  <a:schemeClr val="accent6">
                    <a:lumMod val="75000"/>
                  </a:schemeClr>
                </a:solidFill>
              </a:rPr>
              <a:t>train</a:t>
            </a:r>
            <a:r>
              <a:rPr lang="en-US" altLang="en-US" sz="3200" dirty="0">
                <a:solidFill>
                  <a:schemeClr val="accent6">
                    <a:lumMod val="75000"/>
                  </a:schemeClr>
                </a:solidFill>
              </a:rPr>
              <a:t>[f] =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(1/N) </a:t>
            </a:r>
            <a:r>
              <a:rPr lang="en-US" altLang="en-US" sz="3200" dirty="0" err="1">
                <a:solidFill>
                  <a:schemeClr val="accent6">
                    <a:lumMod val="75000"/>
                  </a:schemeClr>
                </a:solidFill>
                <a:latin typeface="Symbol" pitchFamily="18" charset="2"/>
              </a:rPr>
              <a:t>S</a:t>
            </a:r>
            <a:r>
              <a:rPr lang="en-US" altLang="en-US" sz="3200" baseline="-25000" dirty="0" err="1">
                <a:solidFill>
                  <a:schemeClr val="accent6">
                    <a:lumMod val="75000"/>
                  </a:schemeClr>
                </a:solidFill>
              </a:rPr>
              <a:t>k</a:t>
            </a:r>
            <a:r>
              <a:rPr lang="en-US" altLang="en-US" sz="3200" baseline="-25000" dirty="0">
                <a:solidFill>
                  <a:schemeClr val="accent6">
                    <a:lumMod val="75000"/>
                  </a:schemeClr>
                </a:solidFill>
              </a:rPr>
              <a:t>=1:N</a:t>
            </a:r>
            <a:r>
              <a:rPr lang="en-US" altLang="en-US" sz="3200" dirty="0">
                <a:solidFill>
                  <a:schemeClr val="accent6">
                    <a:lumMod val="75000"/>
                  </a:schemeClr>
                </a:solidFill>
              </a:rPr>
              <a:t> L( f(</a:t>
            </a:r>
            <a:r>
              <a:rPr lang="en-US" altLang="en-US" sz="3200" b="1" dirty="0" err="1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en-US" altLang="en-US" sz="3200" baseline="30000" dirty="0" err="1">
                <a:solidFill>
                  <a:schemeClr val="accent6">
                    <a:lumMod val="75000"/>
                  </a:schemeClr>
                </a:solidFill>
              </a:rPr>
              <a:t>k</a:t>
            </a:r>
            <a:r>
              <a:rPr lang="en-US" altLang="en-US" sz="3200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altLang="en-US" sz="3200" dirty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, </a:t>
            </a:r>
            <a:r>
              <a:rPr lang="en-US" altLang="en-US" sz="3200" dirty="0" err="1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y</a:t>
            </a:r>
            <a:r>
              <a:rPr lang="en-US" altLang="en-US" sz="3200" baseline="30000" dirty="0" err="1">
                <a:solidFill>
                  <a:schemeClr val="accent6">
                    <a:lumMod val="75000"/>
                  </a:schemeClr>
                </a:solidFill>
              </a:rPr>
              <a:t>k</a:t>
            </a:r>
            <a:r>
              <a:rPr lang="en-US" altLang="en-US" sz="3200" baseline="-25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sz="3200" dirty="0">
                <a:solidFill>
                  <a:schemeClr val="accent6">
                    <a:lumMod val="75000"/>
                  </a:schemeClr>
                </a:solidFill>
                <a:sym typeface="Symbol" pitchFamily="18" charset="2"/>
              </a:rPr>
              <a:t>)</a:t>
            </a:r>
            <a:endParaRPr lang="en-US" altLang="en-US" dirty="0">
              <a:solidFill>
                <a:schemeClr val="accent6">
                  <a:lumMod val="75000"/>
                </a:schemeClr>
              </a:solidFill>
              <a:latin typeface="Arial" pitchFamily="34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for a choice of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loss functions L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(hinge loss, logistic loss, square loss)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nd a choice of </a:t>
            </a:r>
            <a:r>
              <a:rPr lang="en-US" dirty="0" err="1" smtClean="0">
                <a:solidFill>
                  <a:srgbClr val="00B050"/>
                </a:solidFill>
              </a:rPr>
              <a:t>regularizers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altLang="en-US" dirty="0">
                <a:solidFill>
                  <a:srgbClr val="00B050"/>
                </a:solidFill>
                <a:latin typeface="Symbol" panose="05050102010706020507" pitchFamily="18" charset="2"/>
              </a:rPr>
              <a:t>W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(such that </a:t>
            </a:r>
            <a:r>
              <a:rPr lang="en-US" altLang="en-US" dirty="0" smtClean="0">
                <a:solidFill>
                  <a:schemeClr val="bg1">
                    <a:lumMod val="65000"/>
                  </a:schemeClr>
                </a:solidFill>
              </a:rPr>
              <a:t>ǁ</a:t>
            </a:r>
            <a:r>
              <a:rPr lang="en-US" altLang="en-US" b="1" dirty="0" smtClean="0">
                <a:solidFill>
                  <a:schemeClr val="bg1">
                    <a:lumMod val="65000"/>
                  </a:schemeClr>
                </a:solidFill>
              </a:rPr>
              <a:t>w</a:t>
            </a:r>
            <a:r>
              <a:rPr lang="en-US" altLang="en-US" dirty="0" smtClean="0">
                <a:solidFill>
                  <a:schemeClr val="bg1">
                    <a:lumMod val="65000"/>
                  </a:schemeClr>
                </a:solidFill>
              </a:rPr>
              <a:t>ǁ</a:t>
            </a:r>
            <a:r>
              <a:rPr lang="en-US" altLang="en-US" baseline="300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6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66287" y="990600"/>
            <a:ext cx="7772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dirty="0"/>
              <a:t>A</a:t>
            </a:r>
            <a:r>
              <a:rPr lang="en-US" altLang="en-US" dirty="0" smtClean="0"/>
              <a:t>sk them to produce </a:t>
            </a:r>
            <a:r>
              <a:rPr lang="en-US" altLang="en-US" dirty="0" smtClean="0"/>
              <a:t>3 </a:t>
            </a:r>
            <a:r>
              <a:rPr lang="en-US" altLang="en-US" dirty="0" smtClean="0"/>
              <a:t>models:</a:t>
            </a:r>
            <a:br>
              <a:rPr lang="en-US" altLang="en-US" dirty="0" smtClean="0"/>
            </a:br>
            <a:r>
              <a:rPr lang="en-US" altLang="en-US" sz="2700" dirty="0" smtClean="0"/>
              <a:t>1</a:t>
            </a:r>
            <a:r>
              <a:rPr lang="en-US" altLang="en-US" sz="2700" dirty="0" smtClean="0"/>
              <a:t>) “Hebb’s rule” linear </a:t>
            </a:r>
            <a:r>
              <a:rPr lang="en-US" altLang="en-US" sz="2700" dirty="0"/>
              <a:t>model f(</a:t>
            </a:r>
            <a:r>
              <a:rPr lang="en-US" altLang="en-US" sz="2700" b="1" dirty="0"/>
              <a:t>x</a:t>
            </a:r>
            <a:r>
              <a:rPr lang="en-US" altLang="en-US" sz="2700" dirty="0"/>
              <a:t>) =</a:t>
            </a:r>
            <a:r>
              <a:rPr lang="en-US" altLang="en-US" sz="2700" dirty="0">
                <a:solidFill>
                  <a:srgbClr val="990000"/>
                </a:solidFill>
              </a:rPr>
              <a:t> </a:t>
            </a:r>
            <a:r>
              <a:rPr lang="en-US" altLang="en-US" sz="2700" b="1" dirty="0">
                <a:solidFill>
                  <a:srgbClr val="C00000"/>
                </a:solidFill>
              </a:rPr>
              <a:t>w </a:t>
            </a:r>
            <a:r>
              <a:rPr lang="en-US" altLang="en-US" sz="2700" dirty="0">
                <a:solidFill>
                  <a:srgbClr val="C00000"/>
                </a:solidFill>
                <a:sym typeface="Symbol" pitchFamily="18" charset="2"/>
              </a:rPr>
              <a:t> </a:t>
            </a:r>
            <a:r>
              <a:rPr lang="en-US" altLang="en-US" sz="2700" b="1" dirty="0">
                <a:solidFill>
                  <a:srgbClr val="C00000"/>
                </a:solidFill>
              </a:rPr>
              <a:t>x</a:t>
            </a:r>
            <a:r>
              <a:rPr lang="en-US" altLang="en-US" sz="2700" dirty="0"/>
              <a:t> =</a:t>
            </a:r>
            <a:r>
              <a:rPr lang="en-US" altLang="en-US" sz="2700" dirty="0">
                <a:solidFill>
                  <a:srgbClr val="990000"/>
                </a:solidFill>
              </a:rPr>
              <a:t> </a:t>
            </a:r>
            <a:r>
              <a:rPr lang="en-US" altLang="en-US" sz="2700" dirty="0" err="1">
                <a:solidFill>
                  <a:srgbClr val="0066FF"/>
                </a:solidFill>
                <a:latin typeface="Symbol" pitchFamily="18" charset="2"/>
              </a:rPr>
              <a:t>S</a:t>
            </a:r>
            <a:r>
              <a:rPr lang="en-US" altLang="en-US" sz="2700" baseline="-25000" dirty="0" err="1">
                <a:solidFill>
                  <a:srgbClr val="0066FF"/>
                </a:solidFill>
              </a:rPr>
              <a:t>k</a:t>
            </a:r>
            <a:r>
              <a:rPr lang="en-US" altLang="en-US" sz="2700" dirty="0">
                <a:solidFill>
                  <a:srgbClr val="0066FF"/>
                </a:solidFill>
              </a:rPr>
              <a:t> </a:t>
            </a:r>
            <a:r>
              <a:rPr lang="en-US" altLang="en-US" sz="2700" dirty="0" err="1" smtClean="0">
                <a:solidFill>
                  <a:srgbClr val="0066FF"/>
                </a:solidFill>
              </a:rPr>
              <a:t>y</a:t>
            </a:r>
            <a:r>
              <a:rPr lang="en-US" altLang="en-US" sz="2700" baseline="-25000" dirty="0" err="1" smtClean="0">
                <a:solidFill>
                  <a:srgbClr val="0066FF"/>
                </a:solidFill>
              </a:rPr>
              <a:t>k</a:t>
            </a:r>
            <a:r>
              <a:rPr lang="en-US" altLang="en-US" sz="2700" dirty="0" smtClean="0">
                <a:solidFill>
                  <a:srgbClr val="0066FF"/>
                </a:solidFill>
              </a:rPr>
              <a:t> </a:t>
            </a:r>
            <a:r>
              <a:rPr lang="en-US" altLang="en-US" sz="2700" b="1" dirty="0" err="1">
                <a:solidFill>
                  <a:srgbClr val="0066FF"/>
                </a:solidFill>
              </a:rPr>
              <a:t>x</a:t>
            </a:r>
            <a:r>
              <a:rPr lang="en-US" altLang="en-US" sz="2700" baseline="30000" dirty="0" err="1">
                <a:solidFill>
                  <a:srgbClr val="0066FF"/>
                </a:solidFill>
              </a:rPr>
              <a:t>k</a:t>
            </a:r>
            <a:r>
              <a:rPr lang="en-US" altLang="en-US" sz="2700" dirty="0">
                <a:solidFill>
                  <a:srgbClr val="0066FF"/>
                </a:solidFill>
              </a:rPr>
              <a:t> </a:t>
            </a:r>
            <a:r>
              <a:rPr lang="en-US" altLang="en-US" sz="2700" dirty="0">
                <a:solidFill>
                  <a:srgbClr val="0070C0"/>
                </a:solidFill>
                <a:sym typeface="Symbol" pitchFamily="18" charset="2"/>
              </a:rPr>
              <a:t></a:t>
            </a:r>
            <a:r>
              <a:rPr lang="en-US" altLang="en-US" sz="2700" dirty="0">
                <a:solidFill>
                  <a:srgbClr val="0066FF"/>
                </a:solidFill>
              </a:rPr>
              <a:t> </a:t>
            </a:r>
            <a:r>
              <a:rPr lang="en-US" altLang="en-US" sz="2700" b="1" dirty="0" smtClean="0">
                <a:solidFill>
                  <a:srgbClr val="0066FF"/>
                </a:solidFill>
              </a:rPr>
              <a:t>x</a:t>
            </a:r>
            <a:r>
              <a:rPr lang="en-US" altLang="en-US" sz="2700" dirty="0" smtClean="0"/>
              <a:t/>
            </a:r>
            <a:br>
              <a:rPr lang="en-US" altLang="en-US" sz="2700" dirty="0" smtClean="0"/>
            </a:br>
            <a:r>
              <a:rPr lang="en-US" altLang="en-US" sz="2700" dirty="0" smtClean="0"/>
              <a:t>2) </a:t>
            </a:r>
            <a:r>
              <a:rPr lang="en-US" altLang="en-US" sz="2700" dirty="0"/>
              <a:t>R</a:t>
            </a:r>
            <a:r>
              <a:rPr lang="en-US" altLang="en-US" sz="2700" dirty="0" smtClean="0"/>
              <a:t>egularized linear model </a:t>
            </a:r>
            <a:r>
              <a:rPr lang="en-US" altLang="en-US" sz="2700" dirty="0"/>
              <a:t>f(</a:t>
            </a:r>
            <a:r>
              <a:rPr lang="en-US" altLang="en-US" sz="2700" b="1" dirty="0"/>
              <a:t>x</a:t>
            </a:r>
            <a:r>
              <a:rPr lang="en-US" altLang="en-US" sz="2700" dirty="0"/>
              <a:t>) =</a:t>
            </a:r>
            <a:r>
              <a:rPr lang="en-US" altLang="en-US" sz="2700" dirty="0">
                <a:solidFill>
                  <a:srgbClr val="990000"/>
                </a:solidFill>
              </a:rPr>
              <a:t> </a:t>
            </a:r>
            <a:r>
              <a:rPr lang="en-US" altLang="en-US" sz="2700" b="1" dirty="0">
                <a:solidFill>
                  <a:srgbClr val="C00000"/>
                </a:solidFill>
              </a:rPr>
              <a:t>w </a:t>
            </a:r>
            <a:r>
              <a:rPr lang="en-US" altLang="en-US" sz="2700" dirty="0" smtClean="0">
                <a:solidFill>
                  <a:srgbClr val="C00000"/>
                </a:solidFill>
                <a:sym typeface="Symbol" pitchFamily="18" charset="2"/>
              </a:rPr>
              <a:t> </a:t>
            </a:r>
            <a:r>
              <a:rPr lang="en-US" altLang="en-US" sz="2700" b="1" dirty="0" smtClean="0">
                <a:solidFill>
                  <a:srgbClr val="C00000"/>
                </a:solidFill>
              </a:rPr>
              <a:t>x</a:t>
            </a:r>
            <a:r>
              <a:rPr lang="en-US" altLang="en-US" sz="2700" dirty="0"/>
              <a:t> =</a:t>
            </a:r>
            <a:r>
              <a:rPr lang="en-US" altLang="en-US" sz="2700" dirty="0">
                <a:solidFill>
                  <a:srgbClr val="990000"/>
                </a:solidFill>
              </a:rPr>
              <a:t> </a:t>
            </a:r>
            <a:r>
              <a:rPr lang="en-US" altLang="en-US" sz="2700" dirty="0" err="1">
                <a:solidFill>
                  <a:srgbClr val="0066FF"/>
                </a:solidFill>
                <a:latin typeface="Symbol" pitchFamily="18" charset="2"/>
              </a:rPr>
              <a:t>S</a:t>
            </a:r>
            <a:r>
              <a:rPr lang="en-US" altLang="en-US" sz="2700" baseline="-25000" dirty="0" err="1">
                <a:solidFill>
                  <a:srgbClr val="0066FF"/>
                </a:solidFill>
              </a:rPr>
              <a:t>k</a:t>
            </a:r>
            <a:r>
              <a:rPr lang="en-US" altLang="en-US" sz="2700" dirty="0">
                <a:solidFill>
                  <a:srgbClr val="0066FF"/>
                </a:solidFill>
              </a:rPr>
              <a:t> </a:t>
            </a:r>
            <a:r>
              <a:rPr lang="en-US" altLang="en-US" sz="2700" dirty="0" err="1" smtClean="0">
                <a:solidFill>
                  <a:srgbClr val="0066FF"/>
                </a:solidFill>
                <a:latin typeface="Symbol" pitchFamily="18" charset="2"/>
              </a:rPr>
              <a:t>a</a:t>
            </a:r>
            <a:r>
              <a:rPr lang="en-US" altLang="en-US" sz="2700" baseline="-25000" dirty="0" err="1" smtClean="0">
                <a:solidFill>
                  <a:srgbClr val="0066FF"/>
                </a:solidFill>
              </a:rPr>
              <a:t>k</a:t>
            </a:r>
            <a:r>
              <a:rPr lang="en-US" altLang="en-US" sz="2700" dirty="0" smtClean="0">
                <a:solidFill>
                  <a:srgbClr val="0066FF"/>
                </a:solidFill>
              </a:rPr>
              <a:t> </a:t>
            </a:r>
            <a:r>
              <a:rPr lang="en-US" altLang="en-US" sz="2700" b="1" dirty="0" err="1" smtClean="0">
                <a:solidFill>
                  <a:srgbClr val="0066FF"/>
                </a:solidFill>
              </a:rPr>
              <a:t>x</a:t>
            </a:r>
            <a:r>
              <a:rPr lang="en-US" altLang="en-US" sz="2700" baseline="30000" dirty="0" err="1" smtClean="0">
                <a:solidFill>
                  <a:srgbClr val="0066FF"/>
                </a:solidFill>
              </a:rPr>
              <a:t>k</a:t>
            </a:r>
            <a:r>
              <a:rPr lang="en-US" altLang="en-US" sz="2700" dirty="0" smtClean="0">
                <a:solidFill>
                  <a:srgbClr val="0066FF"/>
                </a:solidFill>
              </a:rPr>
              <a:t> </a:t>
            </a:r>
            <a:r>
              <a:rPr lang="en-US" altLang="en-US" sz="2700" dirty="0">
                <a:solidFill>
                  <a:srgbClr val="0070C0"/>
                </a:solidFill>
                <a:sym typeface="Symbol" pitchFamily="18" charset="2"/>
              </a:rPr>
              <a:t></a:t>
            </a:r>
            <a:r>
              <a:rPr lang="en-US" altLang="en-US" sz="2700" dirty="0" smtClean="0">
                <a:solidFill>
                  <a:srgbClr val="0066FF"/>
                </a:solidFill>
              </a:rPr>
              <a:t> </a:t>
            </a:r>
            <a:r>
              <a:rPr lang="en-US" altLang="en-US" sz="2700" b="1" dirty="0" smtClean="0">
                <a:solidFill>
                  <a:srgbClr val="0066FF"/>
                </a:solidFill>
              </a:rPr>
              <a:t>x</a:t>
            </a:r>
            <a:r>
              <a:rPr lang="en-US" altLang="en-US" sz="2700" dirty="0" smtClean="0">
                <a:solidFill>
                  <a:srgbClr val="C00000"/>
                </a:solidFill>
              </a:rPr>
              <a:t/>
            </a:r>
            <a:br>
              <a:rPr lang="en-US" altLang="en-US" sz="2700" dirty="0" smtClean="0">
                <a:solidFill>
                  <a:srgbClr val="C00000"/>
                </a:solidFill>
              </a:rPr>
            </a:br>
            <a:r>
              <a:rPr lang="en-US" altLang="en-US" sz="2700" dirty="0" smtClean="0"/>
              <a:t>3) </a:t>
            </a:r>
            <a:r>
              <a:rPr lang="en-US" altLang="en-US" sz="2700" dirty="0"/>
              <a:t>N</a:t>
            </a:r>
            <a:r>
              <a:rPr lang="en-US" altLang="en-US" sz="2700" dirty="0" smtClean="0"/>
              <a:t>on-linear model f(</a:t>
            </a:r>
            <a:r>
              <a:rPr lang="en-US" altLang="en-US" sz="2700" b="1" dirty="0" smtClean="0"/>
              <a:t>x</a:t>
            </a:r>
            <a:r>
              <a:rPr lang="en-US" altLang="en-US" sz="2700" dirty="0"/>
              <a:t>) =</a:t>
            </a:r>
            <a:r>
              <a:rPr lang="en-US" altLang="en-US" sz="2700" dirty="0">
                <a:solidFill>
                  <a:srgbClr val="990000"/>
                </a:solidFill>
              </a:rPr>
              <a:t> </a:t>
            </a:r>
            <a:r>
              <a:rPr lang="en-US" altLang="en-US" sz="2700" b="1" dirty="0">
                <a:solidFill>
                  <a:srgbClr val="C00000"/>
                </a:solidFill>
              </a:rPr>
              <a:t>w </a:t>
            </a:r>
            <a:r>
              <a:rPr lang="en-US" altLang="en-US" sz="2700" dirty="0">
                <a:solidFill>
                  <a:srgbClr val="C00000"/>
                </a:solidFill>
                <a:sym typeface="Symbol" pitchFamily="18" charset="2"/>
              </a:rPr>
              <a:t> </a:t>
            </a:r>
            <a:r>
              <a:rPr lang="en-US" altLang="en-US" sz="2700" b="1" dirty="0">
                <a:solidFill>
                  <a:srgbClr val="C00000"/>
                </a:solidFill>
                <a:latin typeface="Symbol" pitchFamily="18" charset="2"/>
              </a:rPr>
              <a:t>F</a:t>
            </a:r>
            <a:r>
              <a:rPr lang="en-US" altLang="en-US" sz="2700" dirty="0">
                <a:solidFill>
                  <a:srgbClr val="C00000"/>
                </a:solidFill>
              </a:rPr>
              <a:t>(</a:t>
            </a:r>
            <a:r>
              <a:rPr lang="en-US" altLang="en-US" sz="2700" b="1" dirty="0">
                <a:solidFill>
                  <a:srgbClr val="C00000"/>
                </a:solidFill>
              </a:rPr>
              <a:t>x</a:t>
            </a:r>
            <a:r>
              <a:rPr lang="en-US" altLang="en-US" sz="2700" dirty="0">
                <a:solidFill>
                  <a:srgbClr val="C00000"/>
                </a:solidFill>
              </a:rPr>
              <a:t>) </a:t>
            </a:r>
            <a:r>
              <a:rPr lang="en-US" altLang="en-US" sz="2700" dirty="0"/>
              <a:t>=</a:t>
            </a:r>
            <a:r>
              <a:rPr lang="en-US" altLang="en-US" sz="2700" dirty="0">
                <a:solidFill>
                  <a:srgbClr val="990000"/>
                </a:solidFill>
              </a:rPr>
              <a:t> </a:t>
            </a:r>
            <a:r>
              <a:rPr lang="en-US" altLang="en-US" sz="2700" dirty="0" err="1">
                <a:solidFill>
                  <a:srgbClr val="0066FF"/>
                </a:solidFill>
                <a:latin typeface="Symbol" pitchFamily="18" charset="2"/>
              </a:rPr>
              <a:t>S</a:t>
            </a:r>
            <a:r>
              <a:rPr lang="en-US" altLang="en-US" sz="2700" baseline="-25000" dirty="0" err="1">
                <a:solidFill>
                  <a:srgbClr val="0066FF"/>
                </a:solidFill>
              </a:rPr>
              <a:t>k</a:t>
            </a:r>
            <a:r>
              <a:rPr lang="en-US" altLang="en-US" sz="2700" dirty="0">
                <a:solidFill>
                  <a:srgbClr val="0066FF"/>
                </a:solidFill>
              </a:rPr>
              <a:t> </a:t>
            </a:r>
            <a:r>
              <a:rPr lang="en-US" altLang="en-US" sz="2700" dirty="0" err="1">
                <a:solidFill>
                  <a:srgbClr val="0066FF"/>
                </a:solidFill>
                <a:latin typeface="Symbol" pitchFamily="18" charset="2"/>
              </a:rPr>
              <a:t>a</a:t>
            </a:r>
            <a:r>
              <a:rPr lang="en-US" altLang="en-US" sz="2700" baseline="-25000" dirty="0" err="1">
                <a:solidFill>
                  <a:srgbClr val="0066FF"/>
                </a:solidFill>
              </a:rPr>
              <a:t>k</a:t>
            </a:r>
            <a:r>
              <a:rPr lang="en-US" altLang="en-US" sz="2700" dirty="0">
                <a:solidFill>
                  <a:srgbClr val="0066FF"/>
                </a:solidFill>
              </a:rPr>
              <a:t> k(</a:t>
            </a:r>
            <a:r>
              <a:rPr lang="en-US" altLang="en-US" sz="2700" b="1" dirty="0" err="1">
                <a:solidFill>
                  <a:srgbClr val="0066FF"/>
                </a:solidFill>
              </a:rPr>
              <a:t>x</a:t>
            </a:r>
            <a:r>
              <a:rPr lang="en-US" altLang="en-US" sz="2700" baseline="30000" dirty="0" err="1">
                <a:solidFill>
                  <a:srgbClr val="0066FF"/>
                </a:solidFill>
              </a:rPr>
              <a:t>k</a:t>
            </a:r>
            <a:r>
              <a:rPr lang="en-US" altLang="en-US" sz="2700" dirty="0">
                <a:solidFill>
                  <a:srgbClr val="0066FF"/>
                </a:solidFill>
              </a:rPr>
              <a:t>, </a:t>
            </a:r>
            <a:r>
              <a:rPr lang="en-US" altLang="en-US" sz="2700" b="1" dirty="0">
                <a:solidFill>
                  <a:srgbClr val="0066FF"/>
                </a:solidFill>
              </a:rPr>
              <a:t>x</a:t>
            </a:r>
            <a:r>
              <a:rPr lang="en-US" altLang="en-US" sz="2700" dirty="0">
                <a:solidFill>
                  <a:srgbClr val="0066FF"/>
                </a:solidFill>
              </a:rPr>
              <a:t>)</a:t>
            </a:r>
            <a:br>
              <a:rPr lang="en-US" altLang="en-US" sz="2700" dirty="0">
                <a:solidFill>
                  <a:srgbClr val="0066FF"/>
                </a:solidFill>
              </a:rPr>
            </a:br>
            <a:endParaRPr lang="en-US" altLang="en-US" sz="2700" dirty="0"/>
          </a:p>
        </p:txBody>
      </p:sp>
      <p:sp>
        <p:nvSpPr>
          <p:cNvPr id="251907" name="Rectangle 1027"/>
          <p:cNvSpPr>
            <a:spLocks noChangeArrowheads="1"/>
          </p:cNvSpPr>
          <p:nvPr/>
        </p:nvSpPr>
        <p:spPr bwMode="auto">
          <a:xfrm>
            <a:off x="812800" y="3063375"/>
            <a:ext cx="5486400" cy="2633663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08" name="Text Box 1028"/>
          <p:cNvSpPr txBox="1">
            <a:spLocks noChangeArrowheads="1"/>
          </p:cNvSpPr>
          <p:nvPr/>
        </p:nvSpPr>
        <p:spPr bwMode="auto">
          <a:xfrm>
            <a:off x="2616200" y="3684088"/>
            <a:ext cx="2936875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4800" b="0" dirty="0"/>
              <a:t>X={</a:t>
            </a:r>
            <a:r>
              <a:rPr lang="en-US" altLang="en-US" sz="4800" b="0" dirty="0" err="1" smtClean="0"/>
              <a:t>x</a:t>
            </a:r>
            <a:r>
              <a:rPr lang="en-US" altLang="en-US" sz="4800" b="0" baseline="30000" dirty="0" err="1" smtClean="0"/>
              <a:t>k</a:t>
            </a:r>
            <a:r>
              <a:rPr lang="en-US" altLang="en-US" sz="4800" b="0" baseline="-25000" dirty="0" err="1" smtClean="0"/>
              <a:t>i</a:t>
            </a:r>
            <a:r>
              <a:rPr lang="en-US" altLang="en-US" sz="4800" b="0" dirty="0" smtClean="0"/>
              <a:t>}</a:t>
            </a:r>
            <a:endParaRPr lang="en-US" altLang="en-US" sz="4800" b="0" dirty="0"/>
          </a:p>
        </p:txBody>
      </p:sp>
      <p:sp>
        <p:nvSpPr>
          <p:cNvPr id="251909" name="Line 1029"/>
          <p:cNvSpPr>
            <a:spLocks noChangeShapeType="1"/>
          </p:cNvSpPr>
          <p:nvPr/>
        </p:nvSpPr>
        <p:spPr bwMode="auto">
          <a:xfrm flipV="1">
            <a:off x="798513" y="2910975"/>
            <a:ext cx="5424487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10" name="Text Box 1030"/>
          <p:cNvSpPr txBox="1">
            <a:spLocks noChangeArrowheads="1"/>
          </p:cNvSpPr>
          <p:nvPr/>
        </p:nvSpPr>
        <p:spPr bwMode="auto">
          <a:xfrm>
            <a:off x="3416300" y="2341575"/>
            <a:ext cx="4010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3200" b="0" dirty="0" smtClean="0"/>
              <a:t>d</a:t>
            </a:r>
            <a:endParaRPr lang="en-US" altLang="en-US" sz="3200" b="0" dirty="0"/>
          </a:p>
        </p:txBody>
      </p:sp>
      <p:sp>
        <p:nvSpPr>
          <p:cNvPr id="251911" name="Line 1031"/>
          <p:cNvSpPr>
            <a:spLocks noChangeShapeType="1"/>
          </p:cNvSpPr>
          <p:nvPr/>
        </p:nvSpPr>
        <p:spPr bwMode="auto">
          <a:xfrm flipH="1">
            <a:off x="6454775" y="3064963"/>
            <a:ext cx="0" cy="268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12" name="Text Box 1032"/>
          <p:cNvSpPr txBox="1">
            <a:spLocks noChangeArrowheads="1"/>
          </p:cNvSpPr>
          <p:nvPr/>
        </p:nvSpPr>
        <p:spPr bwMode="auto">
          <a:xfrm>
            <a:off x="6435725" y="4193675"/>
            <a:ext cx="44916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3200" b="0" dirty="0" smtClean="0"/>
              <a:t>N</a:t>
            </a:r>
            <a:endParaRPr lang="en-US" altLang="en-US" sz="3200" b="0" dirty="0"/>
          </a:p>
        </p:txBody>
      </p:sp>
      <p:sp>
        <p:nvSpPr>
          <p:cNvPr id="251913" name="Rectangle 1033"/>
          <p:cNvSpPr>
            <a:spLocks noChangeArrowheads="1"/>
          </p:cNvSpPr>
          <p:nvPr/>
        </p:nvSpPr>
        <p:spPr bwMode="auto">
          <a:xfrm>
            <a:off x="6976587" y="3063375"/>
            <a:ext cx="257175" cy="2633663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4" name="Rectangle 1034"/>
          <p:cNvSpPr>
            <a:spLocks noChangeArrowheads="1"/>
          </p:cNvSpPr>
          <p:nvPr/>
        </p:nvSpPr>
        <p:spPr bwMode="auto">
          <a:xfrm>
            <a:off x="342900" y="3050675"/>
            <a:ext cx="177800" cy="2641600"/>
          </a:xfrm>
          <a:prstGeom prst="rect">
            <a:avLst/>
          </a:prstGeom>
          <a:noFill/>
          <a:ln w="25400">
            <a:solidFill>
              <a:srgbClr val="99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6" name="Rectangle 1036"/>
          <p:cNvSpPr>
            <a:spLocks noChangeArrowheads="1"/>
          </p:cNvSpPr>
          <p:nvPr/>
        </p:nvSpPr>
        <p:spPr bwMode="auto">
          <a:xfrm>
            <a:off x="812800" y="5044575"/>
            <a:ext cx="5473700" cy="139700"/>
          </a:xfrm>
          <a:prstGeom prst="rect">
            <a:avLst/>
          </a:prstGeom>
          <a:noFill/>
          <a:ln w="25400">
            <a:solidFill>
              <a:srgbClr val="003399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7" name="Text Box 1037"/>
          <p:cNvSpPr txBox="1">
            <a:spLocks noChangeArrowheads="1"/>
          </p:cNvSpPr>
          <p:nvPr/>
        </p:nvSpPr>
        <p:spPr bwMode="auto">
          <a:xfrm>
            <a:off x="889000" y="4231775"/>
            <a:ext cx="7620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4800" b="1" dirty="0" err="1" smtClean="0">
                <a:solidFill>
                  <a:srgbClr val="003399"/>
                </a:solidFill>
              </a:rPr>
              <a:t>x</a:t>
            </a:r>
            <a:r>
              <a:rPr lang="en-US" altLang="en-US" sz="4800" baseline="30000" dirty="0" err="1" smtClean="0">
                <a:solidFill>
                  <a:srgbClr val="003399"/>
                </a:solidFill>
              </a:rPr>
              <a:t>k</a:t>
            </a:r>
            <a:endParaRPr lang="en-US" altLang="en-US" sz="4800" b="0" baseline="30000" dirty="0">
              <a:solidFill>
                <a:srgbClr val="003399"/>
              </a:solidFill>
            </a:endParaRPr>
          </a:p>
        </p:txBody>
      </p:sp>
      <p:sp>
        <p:nvSpPr>
          <p:cNvPr id="251918" name="Text Box 1038"/>
          <p:cNvSpPr txBox="1">
            <a:spLocks noChangeArrowheads="1"/>
          </p:cNvSpPr>
          <p:nvPr/>
        </p:nvSpPr>
        <p:spPr bwMode="auto">
          <a:xfrm>
            <a:off x="7243287" y="3340100"/>
            <a:ext cx="25908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4800" b="1" dirty="0"/>
              <a:t>y</a:t>
            </a:r>
            <a:r>
              <a:rPr lang="en-US" altLang="en-US" sz="4800" dirty="0"/>
              <a:t> </a:t>
            </a:r>
            <a:r>
              <a:rPr lang="en-US" altLang="en-US" sz="4800" b="0" dirty="0"/>
              <a:t>={</a:t>
            </a:r>
            <a:r>
              <a:rPr lang="en-US" altLang="en-US" sz="4800" b="0" dirty="0" err="1" smtClean="0"/>
              <a:t>y</a:t>
            </a:r>
            <a:r>
              <a:rPr lang="en-US" altLang="en-US" sz="4800" b="0" baseline="30000" dirty="0" err="1" smtClean="0"/>
              <a:t>k</a:t>
            </a:r>
            <a:r>
              <a:rPr lang="en-US" altLang="en-US" sz="4800" b="0" dirty="0" smtClean="0"/>
              <a:t>}</a:t>
            </a:r>
            <a:endParaRPr lang="en-US" altLang="en-US" sz="4800" b="0" dirty="0"/>
          </a:p>
        </p:txBody>
      </p:sp>
      <p:sp>
        <p:nvSpPr>
          <p:cNvPr id="251920" name="Rectangle 1040"/>
          <p:cNvSpPr>
            <a:spLocks noChangeArrowheads="1"/>
          </p:cNvSpPr>
          <p:nvPr/>
        </p:nvSpPr>
        <p:spPr bwMode="auto">
          <a:xfrm>
            <a:off x="825500" y="6085975"/>
            <a:ext cx="5473700" cy="177800"/>
          </a:xfrm>
          <a:prstGeom prst="rect">
            <a:avLst/>
          </a:prstGeom>
          <a:noFill/>
          <a:ln w="25400">
            <a:solidFill>
              <a:srgbClr val="00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21" name="Text Box 1041"/>
          <p:cNvSpPr txBox="1">
            <a:spLocks noChangeArrowheads="1"/>
          </p:cNvSpPr>
          <p:nvPr/>
        </p:nvSpPr>
        <p:spPr bwMode="auto">
          <a:xfrm>
            <a:off x="203200" y="5730375"/>
            <a:ext cx="469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b="1" dirty="0">
                <a:solidFill>
                  <a:srgbClr val="A50021"/>
                </a:solidFill>
                <a:latin typeface="Symbol" pitchFamily="18" charset="2"/>
              </a:rPr>
              <a:t>a</a:t>
            </a:r>
          </a:p>
        </p:txBody>
      </p:sp>
      <p:sp>
        <p:nvSpPr>
          <p:cNvPr id="251922" name="Text Box 1042"/>
          <p:cNvSpPr txBox="1">
            <a:spLocks noChangeArrowheads="1"/>
          </p:cNvSpPr>
          <p:nvPr/>
        </p:nvSpPr>
        <p:spPr bwMode="auto">
          <a:xfrm>
            <a:off x="3340100" y="6060575"/>
            <a:ext cx="7620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4800" b="1" dirty="0">
                <a:solidFill>
                  <a:srgbClr val="003399"/>
                </a:solidFill>
              </a:rPr>
              <a:t>w</a:t>
            </a:r>
            <a:endParaRPr lang="en-US" altLang="en-US" sz="4800" b="1" baseline="-25000" dirty="0">
              <a:solidFill>
                <a:srgbClr val="003399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1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they always </a:t>
            </a:r>
            <a:r>
              <a:rPr lang="en-US" dirty="0" smtClean="0"/>
              <a:t>train </a:t>
            </a:r>
            <a:r>
              <a:rPr lang="en-US" dirty="0" smtClean="0"/>
              <a:t>3 models?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54"/>
          <p:cNvGrpSpPr>
            <a:grpSpLocks/>
          </p:cNvGrpSpPr>
          <p:nvPr/>
        </p:nvGrpSpPr>
        <p:grpSpPr bwMode="auto">
          <a:xfrm>
            <a:off x="196056" y="1517652"/>
            <a:ext cx="8066088" cy="5262562"/>
            <a:chOff x="306" y="1005"/>
            <a:chExt cx="5081" cy="3315"/>
          </a:xfrm>
        </p:grpSpPr>
        <p:grpSp>
          <p:nvGrpSpPr>
            <p:cNvPr id="6" name="Group 53"/>
            <p:cNvGrpSpPr>
              <a:grpSpLocks/>
            </p:cNvGrpSpPr>
            <p:nvPr/>
          </p:nvGrpSpPr>
          <p:grpSpPr bwMode="auto">
            <a:xfrm>
              <a:off x="306" y="1005"/>
              <a:ext cx="5081" cy="3105"/>
              <a:chOff x="306" y="1005"/>
              <a:chExt cx="5081" cy="3105"/>
            </a:xfrm>
          </p:grpSpPr>
          <p:sp>
            <p:nvSpPr>
              <p:cNvPr id="12" name="Oval 2"/>
              <p:cNvSpPr>
                <a:spLocks noChangeArrowheads="1"/>
              </p:cNvSpPr>
              <p:nvPr/>
            </p:nvSpPr>
            <p:spPr bwMode="auto">
              <a:xfrm>
                <a:off x="2564" y="1142"/>
                <a:ext cx="2070" cy="155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 b="0"/>
              </a:p>
            </p:txBody>
          </p:sp>
          <p:sp>
            <p:nvSpPr>
              <p:cNvPr id="13" name="Line 4"/>
              <p:cNvSpPr>
                <a:spLocks noChangeShapeType="1"/>
              </p:cNvSpPr>
              <p:nvPr/>
            </p:nvSpPr>
            <p:spPr bwMode="auto">
              <a:xfrm flipH="1" flipV="1">
                <a:off x="1321" y="1005"/>
                <a:ext cx="1" cy="29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Line 5"/>
              <p:cNvSpPr>
                <a:spLocks noChangeShapeType="1"/>
              </p:cNvSpPr>
              <p:nvPr/>
            </p:nvSpPr>
            <p:spPr bwMode="auto">
              <a:xfrm>
                <a:off x="1322" y="3960"/>
                <a:ext cx="33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Text Box 6"/>
              <p:cNvSpPr txBox="1">
                <a:spLocks noChangeArrowheads="1"/>
              </p:cNvSpPr>
              <p:nvPr/>
            </p:nvSpPr>
            <p:spPr bwMode="auto">
              <a:xfrm>
                <a:off x="4667" y="3819"/>
                <a:ext cx="72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sz="2400" dirty="0">
                    <a:latin typeface="Arial Narrow" pitchFamily="34" charset="0"/>
                  </a:rPr>
                  <a:t>d</a:t>
                </a:r>
                <a:r>
                  <a:rPr lang="en-US" altLang="en-US" sz="2400" dirty="0" smtClean="0">
                    <a:latin typeface="Arial Narrow" pitchFamily="34" charset="0"/>
                  </a:rPr>
                  <a:t> i</a:t>
                </a:r>
                <a:r>
                  <a:rPr lang="en-US" altLang="en-US" sz="2400" b="0" dirty="0" smtClean="0">
                    <a:latin typeface="Arial Narrow" pitchFamily="34" charset="0"/>
                  </a:rPr>
                  <a:t>nputs </a:t>
                </a:r>
                <a:endParaRPr lang="en-US" altLang="en-US" sz="2400" b="0" dirty="0"/>
              </a:p>
            </p:txBody>
          </p:sp>
          <p:sp>
            <p:nvSpPr>
              <p:cNvPr id="16" name="Text Box 7"/>
              <p:cNvSpPr txBox="1">
                <a:spLocks noChangeArrowheads="1"/>
              </p:cNvSpPr>
              <p:nvPr/>
            </p:nvSpPr>
            <p:spPr bwMode="auto">
              <a:xfrm>
                <a:off x="306" y="2256"/>
                <a:ext cx="864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sz="2400" b="0" dirty="0" smtClean="0">
                    <a:latin typeface="Arial Narrow" pitchFamily="34" charset="0"/>
                  </a:rPr>
                  <a:t>N training examples</a:t>
                </a:r>
              </a:p>
            </p:txBody>
          </p:sp>
          <p:grpSp>
            <p:nvGrpSpPr>
              <p:cNvPr id="17" name="Group 8"/>
              <p:cNvGrpSpPr>
                <a:grpSpLocks/>
              </p:cNvGrpSpPr>
              <p:nvPr/>
            </p:nvGrpSpPr>
            <p:grpSpPr bwMode="auto">
              <a:xfrm>
                <a:off x="1322" y="3918"/>
                <a:ext cx="2016" cy="170"/>
                <a:chOff x="1872" y="3648"/>
                <a:chExt cx="2880" cy="144"/>
              </a:xfrm>
            </p:grpSpPr>
            <p:sp>
              <p:nvSpPr>
                <p:cNvPr id="41" name="Line 9"/>
                <p:cNvSpPr>
                  <a:spLocks noChangeShapeType="1"/>
                </p:cNvSpPr>
                <p:nvPr/>
              </p:nvSpPr>
              <p:spPr bwMode="auto">
                <a:xfrm>
                  <a:off x="187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Line 10"/>
                <p:cNvSpPr>
                  <a:spLocks noChangeShapeType="1"/>
                </p:cNvSpPr>
                <p:nvPr/>
              </p:nvSpPr>
              <p:spPr bwMode="auto">
                <a:xfrm>
                  <a:off x="259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Line 11"/>
                <p:cNvSpPr>
                  <a:spLocks noChangeShapeType="1"/>
                </p:cNvSpPr>
                <p:nvPr/>
              </p:nvSpPr>
              <p:spPr bwMode="auto">
                <a:xfrm>
                  <a:off x="331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Line 12"/>
                <p:cNvSpPr>
                  <a:spLocks noChangeShapeType="1"/>
                </p:cNvSpPr>
                <p:nvPr/>
              </p:nvSpPr>
              <p:spPr bwMode="auto">
                <a:xfrm>
                  <a:off x="403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Line 13"/>
                <p:cNvSpPr>
                  <a:spLocks noChangeShapeType="1"/>
                </p:cNvSpPr>
                <p:nvPr/>
              </p:nvSpPr>
              <p:spPr bwMode="auto">
                <a:xfrm>
                  <a:off x="475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8" name="Text Box 14"/>
              <p:cNvSpPr txBox="1">
                <a:spLocks noChangeArrowheads="1"/>
              </p:cNvSpPr>
              <p:nvPr/>
            </p:nvSpPr>
            <p:spPr bwMode="auto">
              <a:xfrm>
                <a:off x="986" y="3408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endParaRPr lang="en-US" altLang="en-US" sz="2400" b="0"/>
              </a:p>
            </p:txBody>
          </p:sp>
          <p:sp>
            <p:nvSpPr>
              <p:cNvPr id="19" name="Text Box 15"/>
              <p:cNvSpPr txBox="1">
                <a:spLocks noChangeArrowheads="1"/>
              </p:cNvSpPr>
              <p:nvPr/>
            </p:nvSpPr>
            <p:spPr bwMode="auto">
              <a:xfrm>
                <a:off x="986" y="2940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r>
                  <a:rPr lang="en-US" altLang="en-US" b="0" baseline="30000">
                    <a:latin typeface="Arial Narrow" pitchFamily="34" charset="0"/>
                  </a:rPr>
                  <a:t>2</a:t>
                </a:r>
                <a:endParaRPr lang="en-US" altLang="en-US" sz="2400" b="0"/>
              </a:p>
            </p:txBody>
          </p:sp>
          <p:sp>
            <p:nvSpPr>
              <p:cNvPr id="20" name="Text Box 16"/>
              <p:cNvSpPr txBox="1">
                <a:spLocks noChangeArrowheads="1"/>
              </p:cNvSpPr>
              <p:nvPr/>
            </p:nvSpPr>
            <p:spPr bwMode="auto">
              <a:xfrm>
                <a:off x="986" y="2472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r>
                  <a:rPr lang="en-US" altLang="en-US" b="0" baseline="30000">
                    <a:latin typeface="Arial Narrow" pitchFamily="34" charset="0"/>
                  </a:rPr>
                  <a:t>3</a:t>
                </a:r>
                <a:endParaRPr lang="en-US" altLang="en-US" sz="2400" b="0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3338" y="3918"/>
                <a:ext cx="0" cy="1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3842" y="3918"/>
                <a:ext cx="0" cy="1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" name="Group 19"/>
              <p:cNvGrpSpPr>
                <a:grpSpLocks/>
              </p:cNvGrpSpPr>
              <p:nvPr/>
            </p:nvGrpSpPr>
            <p:grpSpPr bwMode="auto">
              <a:xfrm rot="-5400000">
                <a:off x="429" y="2971"/>
                <a:ext cx="1786" cy="192"/>
                <a:chOff x="1872" y="3648"/>
                <a:chExt cx="2880" cy="144"/>
              </a:xfrm>
            </p:grpSpPr>
            <p:sp>
              <p:nvSpPr>
                <p:cNvPr id="36" name="Line 20"/>
                <p:cNvSpPr>
                  <a:spLocks noChangeShapeType="1"/>
                </p:cNvSpPr>
                <p:nvPr/>
              </p:nvSpPr>
              <p:spPr bwMode="auto">
                <a:xfrm>
                  <a:off x="187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Line 21"/>
                <p:cNvSpPr>
                  <a:spLocks noChangeShapeType="1"/>
                </p:cNvSpPr>
                <p:nvPr/>
              </p:nvSpPr>
              <p:spPr bwMode="auto">
                <a:xfrm>
                  <a:off x="259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Line 22"/>
                <p:cNvSpPr>
                  <a:spLocks noChangeShapeType="1"/>
                </p:cNvSpPr>
                <p:nvPr/>
              </p:nvSpPr>
              <p:spPr bwMode="auto">
                <a:xfrm>
                  <a:off x="331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Line 23"/>
                <p:cNvSpPr>
                  <a:spLocks noChangeShapeType="1"/>
                </p:cNvSpPr>
                <p:nvPr/>
              </p:nvSpPr>
              <p:spPr bwMode="auto">
                <a:xfrm>
                  <a:off x="403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Line 24"/>
                <p:cNvSpPr>
                  <a:spLocks noChangeShapeType="1"/>
                </p:cNvSpPr>
                <p:nvPr/>
              </p:nvSpPr>
              <p:spPr bwMode="auto">
                <a:xfrm>
                  <a:off x="475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4" name="Line 25"/>
              <p:cNvSpPr>
                <a:spLocks noChangeShapeType="1"/>
              </p:cNvSpPr>
              <p:nvPr/>
            </p:nvSpPr>
            <p:spPr bwMode="auto">
              <a:xfrm rot="-5400000">
                <a:off x="1321" y="1631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26"/>
              <p:cNvSpPr txBox="1">
                <a:spLocks noChangeArrowheads="1"/>
              </p:cNvSpPr>
              <p:nvPr/>
            </p:nvSpPr>
            <p:spPr bwMode="auto">
              <a:xfrm>
                <a:off x="986" y="2047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r>
                  <a:rPr lang="en-US" altLang="en-US" b="0" baseline="30000">
                    <a:latin typeface="Arial Narrow" pitchFamily="34" charset="0"/>
                  </a:rPr>
                  <a:t>4</a:t>
                </a:r>
                <a:endParaRPr lang="en-US" altLang="en-US" sz="2400" b="0"/>
              </a:p>
            </p:txBody>
          </p:sp>
          <p:sp>
            <p:nvSpPr>
              <p:cNvPr id="26" name="Text Box 27"/>
              <p:cNvSpPr txBox="1">
                <a:spLocks noChangeArrowheads="1"/>
              </p:cNvSpPr>
              <p:nvPr/>
            </p:nvSpPr>
            <p:spPr bwMode="auto">
              <a:xfrm>
                <a:off x="986" y="1622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 dirty="0">
                    <a:latin typeface="Arial Narrow" pitchFamily="34" charset="0"/>
                  </a:rPr>
                  <a:t>10</a:t>
                </a:r>
                <a:r>
                  <a:rPr lang="en-US" altLang="en-US" b="0" baseline="30000" dirty="0">
                    <a:latin typeface="Arial Narrow" pitchFamily="34" charset="0"/>
                  </a:rPr>
                  <a:t>5</a:t>
                </a:r>
                <a:endParaRPr lang="en-US" altLang="en-US" sz="2400" b="0" dirty="0"/>
              </a:p>
            </p:txBody>
          </p:sp>
          <p:sp>
            <p:nvSpPr>
              <p:cNvPr id="27" name="Oval 28"/>
              <p:cNvSpPr>
                <a:spLocks noChangeArrowheads="1"/>
              </p:cNvSpPr>
              <p:nvPr/>
            </p:nvSpPr>
            <p:spPr bwMode="auto">
              <a:xfrm>
                <a:off x="1758" y="2607"/>
                <a:ext cx="2748" cy="1043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Text Box 29"/>
              <p:cNvSpPr txBox="1">
                <a:spLocks noChangeArrowheads="1"/>
              </p:cNvSpPr>
              <p:nvPr/>
            </p:nvSpPr>
            <p:spPr bwMode="auto">
              <a:xfrm>
                <a:off x="2661" y="3019"/>
                <a:ext cx="148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sz="2400" b="0">
                    <a:latin typeface="Arial Narrow" pitchFamily="34" charset="0"/>
                  </a:rPr>
                  <a:t>Bioinformatics</a:t>
                </a:r>
                <a:endParaRPr lang="en-US" altLang="en-US" sz="2400" b="0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1466" y="1311"/>
                <a:ext cx="990" cy="863"/>
              </a:xfrm>
              <a:prstGeom prst="ellipse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>
                    <a:latin typeface="Arial Narrow" pitchFamily="34" charset="0"/>
                  </a:rPr>
                  <a:t>Ecology  </a:t>
                </a:r>
                <a:endParaRPr lang="en-US" altLang="en-US"/>
              </a:p>
            </p:txBody>
          </p:sp>
          <p:sp>
            <p:nvSpPr>
              <p:cNvPr id="30" name="Oval 31"/>
              <p:cNvSpPr>
                <a:spLocks noChangeArrowheads="1"/>
              </p:cNvSpPr>
              <p:nvPr/>
            </p:nvSpPr>
            <p:spPr bwMode="auto">
              <a:xfrm>
                <a:off x="2186" y="1491"/>
                <a:ext cx="841" cy="1496"/>
              </a:xfrm>
              <a:prstGeom prst="ellipse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 b="0" dirty="0">
                  <a:latin typeface="Arial Narrow" pitchFamily="34" charset="0"/>
                </a:endParaRPr>
              </a:p>
              <a:p>
                <a:endParaRPr lang="en-US" altLang="en-US" sz="2400" b="0" dirty="0">
                  <a:latin typeface="Arial Narrow" pitchFamily="34" charset="0"/>
                </a:endParaRPr>
              </a:p>
              <a:p>
                <a:endParaRPr lang="en-US" altLang="en-US" sz="2400" b="0" dirty="0">
                  <a:latin typeface="Arial Narrow" pitchFamily="34" charset="0"/>
                </a:endParaRPr>
              </a:p>
              <a:p>
                <a:endParaRPr lang="en-US" altLang="en-US" sz="2000" dirty="0" smtClean="0">
                  <a:latin typeface="Arial Narrow" pitchFamily="34" charset="0"/>
                </a:endParaRPr>
              </a:p>
              <a:p>
                <a:r>
                  <a:rPr lang="en-US" altLang="en-US" sz="2000" dirty="0">
                    <a:latin typeface="Arial Narrow" pitchFamily="34" charset="0"/>
                  </a:rPr>
                  <a:t> </a:t>
                </a:r>
                <a:r>
                  <a:rPr lang="en-US" altLang="en-US" sz="2000" dirty="0" smtClean="0">
                    <a:latin typeface="Arial Narrow" pitchFamily="34" charset="0"/>
                  </a:rPr>
                  <a:t> OCR</a:t>
                </a:r>
                <a:endParaRPr lang="en-US" altLang="en-US" sz="2000" dirty="0">
                  <a:latin typeface="Arial Narrow" pitchFamily="34" charset="0"/>
                </a:endParaRPr>
              </a:p>
              <a:p>
                <a:r>
                  <a:rPr lang="en-US" altLang="en-US" sz="2000" dirty="0" smtClean="0">
                    <a:latin typeface="Arial Narrow" pitchFamily="34" charset="0"/>
                  </a:rPr>
                  <a:t>  HWR</a:t>
                </a:r>
                <a:endParaRPr lang="en-US" altLang="en-US" sz="2000" dirty="0"/>
              </a:p>
            </p:txBody>
          </p:sp>
          <p:sp>
            <p:nvSpPr>
              <p:cNvPr id="31" name="Oval 32"/>
              <p:cNvSpPr>
                <a:spLocks noChangeArrowheads="1"/>
              </p:cNvSpPr>
              <p:nvPr/>
            </p:nvSpPr>
            <p:spPr bwMode="auto">
              <a:xfrm>
                <a:off x="2099" y="1045"/>
                <a:ext cx="1093" cy="892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sz="2000" dirty="0" smtClean="0">
                    <a:latin typeface="Arial Narrow" pitchFamily="34" charset="0"/>
                  </a:rPr>
                  <a:t>   Market</a:t>
                </a:r>
                <a:endParaRPr lang="en-US" altLang="en-US" sz="2000" dirty="0">
                  <a:latin typeface="Arial Narrow" pitchFamily="34" charset="0"/>
                </a:endParaRPr>
              </a:p>
              <a:p>
                <a:r>
                  <a:rPr lang="en-US" altLang="en-US" sz="2000" dirty="0" smtClean="0">
                    <a:latin typeface="Arial Narrow" pitchFamily="34" charset="0"/>
                  </a:rPr>
                  <a:t>  Analysis</a:t>
                </a:r>
                <a:endParaRPr lang="en-US" altLang="en-US" sz="2000" b="0" dirty="0"/>
              </a:p>
            </p:txBody>
          </p:sp>
          <p:sp>
            <p:nvSpPr>
              <p:cNvPr id="32" name="Oval 33"/>
              <p:cNvSpPr>
                <a:spLocks noChangeArrowheads="1"/>
              </p:cNvSpPr>
              <p:nvPr/>
            </p:nvSpPr>
            <p:spPr bwMode="auto">
              <a:xfrm>
                <a:off x="2090" y="1742"/>
                <a:ext cx="1880" cy="773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dirty="0" smtClean="0">
                    <a:latin typeface="Arial Narrow" pitchFamily="34" charset="0"/>
                  </a:rPr>
                  <a:t>              Text</a:t>
                </a:r>
                <a:endParaRPr lang="en-US" altLang="en-US" dirty="0">
                  <a:latin typeface="Arial Narrow" pitchFamily="34" charset="0"/>
                </a:endParaRPr>
              </a:p>
              <a:p>
                <a:r>
                  <a:rPr lang="en-US" altLang="en-US" dirty="0" smtClean="0">
                    <a:latin typeface="Arial Narrow" pitchFamily="34" charset="0"/>
                  </a:rPr>
                  <a:t>       Categorization</a:t>
                </a:r>
                <a:endParaRPr lang="en-US" altLang="en-US" dirty="0">
                  <a:latin typeface="Arial Narrow" pitchFamily="34" charset="0"/>
                </a:endParaRPr>
              </a:p>
            </p:txBody>
          </p:sp>
          <p:sp>
            <p:nvSpPr>
              <p:cNvPr id="33" name="Text Box 34"/>
              <p:cNvSpPr txBox="1">
                <a:spLocks noChangeArrowheads="1"/>
              </p:cNvSpPr>
              <p:nvPr/>
            </p:nvSpPr>
            <p:spPr bwMode="auto">
              <a:xfrm>
                <a:off x="3443" y="1331"/>
                <a:ext cx="675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en-US" dirty="0" smtClean="0">
                    <a:latin typeface="Arial Narrow" pitchFamily="34" charset="0"/>
                  </a:rPr>
                  <a:t>Computer</a:t>
                </a:r>
                <a:endParaRPr lang="en-US" altLang="en-US" dirty="0">
                  <a:latin typeface="Arial Narrow" pitchFamily="34" charset="0"/>
                </a:endParaRPr>
              </a:p>
              <a:p>
                <a:pPr algn="l"/>
                <a:r>
                  <a:rPr lang="en-US" altLang="en-US" dirty="0">
                    <a:latin typeface="Arial Narrow" pitchFamily="34" charset="0"/>
                  </a:rPr>
                  <a:t>  Vision</a:t>
                </a:r>
                <a:endParaRPr lang="en-US" altLang="en-US" sz="2400" b="0" dirty="0"/>
              </a:p>
            </p:txBody>
          </p:sp>
          <p:sp>
            <p:nvSpPr>
              <p:cNvPr id="34" name="Oval 35"/>
              <p:cNvSpPr>
                <a:spLocks noChangeArrowheads="1"/>
              </p:cNvSpPr>
              <p:nvPr/>
            </p:nvSpPr>
            <p:spPr bwMode="auto">
              <a:xfrm>
                <a:off x="1610" y="2115"/>
                <a:ext cx="532" cy="1607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 b="0"/>
              </a:p>
            </p:txBody>
          </p:sp>
          <p:sp>
            <p:nvSpPr>
              <p:cNvPr id="35" name="Rectangle 36"/>
              <p:cNvSpPr>
                <a:spLocks noChangeArrowheads="1"/>
              </p:cNvSpPr>
              <p:nvPr/>
            </p:nvSpPr>
            <p:spPr bwMode="auto">
              <a:xfrm rot="16200000">
                <a:off x="1267" y="2785"/>
                <a:ext cx="1198" cy="231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en-US" dirty="0">
                    <a:latin typeface="Arial Narrow" pitchFamily="34" charset="0"/>
                  </a:rPr>
                  <a:t>System diagnosis</a:t>
                </a:r>
              </a:p>
            </p:txBody>
          </p:sp>
        </p:grpSp>
        <p:sp>
          <p:nvSpPr>
            <p:cNvPr id="7" name="Text Box 37"/>
            <p:cNvSpPr txBox="1">
              <a:spLocks noChangeArrowheads="1"/>
            </p:cNvSpPr>
            <p:nvPr/>
          </p:nvSpPr>
          <p:spPr bwMode="auto">
            <a:xfrm>
              <a:off x="1722" y="4089"/>
              <a:ext cx="2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endParaRPr lang="en-US" altLang="en-US" sz="2400" b="0"/>
            </a:p>
          </p:txBody>
        </p:sp>
        <p:sp>
          <p:nvSpPr>
            <p:cNvPr id="8" name="Text Box 38"/>
            <p:cNvSpPr txBox="1">
              <a:spLocks noChangeArrowheads="1"/>
            </p:cNvSpPr>
            <p:nvPr/>
          </p:nvSpPr>
          <p:spPr bwMode="auto">
            <a:xfrm>
              <a:off x="2178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r>
                <a:rPr lang="en-US" altLang="en-US" b="0" baseline="30000">
                  <a:latin typeface="Arial Narrow" pitchFamily="34" charset="0"/>
                </a:rPr>
                <a:t>2</a:t>
              </a:r>
              <a:endParaRPr lang="en-US" altLang="en-US" sz="2400" b="0"/>
            </a:p>
          </p:txBody>
        </p:sp>
        <p:sp>
          <p:nvSpPr>
            <p:cNvPr id="9" name="Text Box 39"/>
            <p:cNvSpPr txBox="1">
              <a:spLocks noChangeArrowheads="1"/>
            </p:cNvSpPr>
            <p:nvPr/>
          </p:nvSpPr>
          <p:spPr bwMode="auto">
            <a:xfrm>
              <a:off x="2690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r>
                <a:rPr lang="en-US" altLang="en-US" b="0" baseline="30000">
                  <a:latin typeface="Arial Narrow" pitchFamily="34" charset="0"/>
                </a:rPr>
                <a:t>3</a:t>
              </a:r>
              <a:endParaRPr lang="en-US" altLang="en-US" sz="2400" b="0"/>
            </a:p>
          </p:txBody>
        </p:sp>
        <p:sp>
          <p:nvSpPr>
            <p:cNvPr id="10" name="Text Box 40"/>
            <p:cNvSpPr txBox="1">
              <a:spLocks noChangeArrowheads="1"/>
            </p:cNvSpPr>
            <p:nvPr/>
          </p:nvSpPr>
          <p:spPr bwMode="auto">
            <a:xfrm>
              <a:off x="3194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r>
                <a:rPr lang="en-US" altLang="en-US" b="0" baseline="30000">
                  <a:latin typeface="Arial Narrow" pitchFamily="34" charset="0"/>
                </a:rPr>
                <a:t>4</a:t>
              </a:r>
              <a:endParaRPr lang="en-US" altLang="en-US" sz="2400" b="0"/>
            </a:p>
          </p:txBody>
        </p:sp>
        <p:sp>
          <p:nvSpPr>
            <p:cNvPr id="11" name="Text Box 41"/>
            <p:cNvSpPr txBox="1">
              <a:spLocks noChangeArrowheads="1"/>
            </p:cNvSpPr>
            <p:nvPr/>
          </p:nvSpPr>
          <p:spPr bwMode="auto">
            <a:xfrm>
              <a:off x="3706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 dirty="0">
                  <a:latin typeface="Arial Narrow" pitchFamily="34" charset="0"/>
                </a:rPr>
                <a:t>10</a:t>
              </a:r>
              <a:r>
                <a:rPr lang="en-US" altLang="en-US" b="0" baseline="30000" dirty="0">
                  <a:latin typeface="Arial Narrow" pitchFamily="34" charset="0"/>
                </a:rPr>
                <a:t>5</a:t>
              </a:r>
              <a:endParaRPr lang="en-US" altLang="en-US" sz="2400" b="0" dirty="0"/>
            </a:p>
          </p:txBody>
        </p:sp>
      </p:grp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6588100" y="6140453"/>
            <a:ext cx="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Text Box 41"/>
          <p:cNvSpPr txBox="1">
            <a:spLocks noChangeArrowheads="1"/>
          </p:cNvSpPr>
          <p:nvPr/>
        </p:nvSpPr>
        <p:spPr bwMode="auto">
          <a:xfrm>
            <a:off x="6372200" y="64119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b="0" dirty="0" smtClean="0">
                <a:latin typeface="Arial Narrow" pitchFamily="34" charset="0"/>
              </a:rPr>
              <a:t>10</a:t>
            </a:r>
            <a:r>
              <a:rPr lang="en-US" altLang="en-US" baseline="30000" dirty="0">
                <a:latin typeface="Arial Narrow" pitchFamily="34" charset="0"/>
              </a:rPr>
              <a:t>6</a:t>
            </a:r>
            <a:endParaRPr lang="en-US" altLang="en-US" sz="2400" b="0" dirty="0"/>
          </a:p>
        </p:txBody>
      </p:sp>
      <p:sp>
        <p:nvSpPr>
          <p:cNvPr id="48" name="Line 25"/>
          <p:cNvSpPr>
            <a:spLocks noChangeShapeType="1"/>
          </p:cNvSpPr>
          <p:nvPr/>
        </p:nvSpPr>
        <p:spPr bwMode="auto">
          <a:xfrm rot="16200000">
            <a:off x="1807369" y="17501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Text Box 27"/>
          <p:cNvSpPr txBox="1">
            <a:spLocks noChangeArrowheads="1"/>
          </p:cNvSpPr>
          <p:nvPr/>
        </p:nvSpPr>
        <p:spPr bwMode="auto">
          <a:xfrm>
            <a:off x="1275556" y="1735838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b="0" dirty="0" smtClean="0">
                <a:latin typeface="Arial Narrow" pitchFamily="34" charset="0"/>
              </a:rPr>
              <a:t>10</a:t>
            </a:r>
            <a:r>
              <a:rPr lang="en-US" altLang="en-US" baseline="30000" dirty="0" smtClean="0">
                <a:latin typeface="Arial Narrow" pitchFamily="34" charset="0"/>
              </a:rPr>
              <a:t>6</a:t>
            </a:r>
            <a:endParaRPr lang="en-US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29622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Statistical 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oup 54"/>
          <p:cNvGrpSpPr>
            <a:grpSpLocks/>
          </p:cNvGrpSpPr>
          <p:nvPr/>
        </p:nvGrpSpPr>
        <p:grpSpPr bwMode="auto">
          <a:xfrm>
            <a:off x="196056" y="1517652"/>
            <a:ext cx="8066088" cy="5262562"/>
            <a:chOff x="306" y="1005"/>
            <a:chExt cx="5081" cy="3315"/>
          </a:xfrm>
        </p:grpSpPr>
        <p:grpSp>
          <p:nvGrpSpPr>
            <p:cNvPr id="6" name="Group 53"/>
            <p:cNvGrpSpPr>
              <a:grpSpLocks/>
            </p:cNvGrpSpPr>
            <p:nvPr/>
          </p:nvGrpSpPr>
          <p:grpSpPr bwMode="auto">
            <a:xfrm>
              <a:off x="306" y="1005"/>
              <a:ext cx="5081" cy="3105"/>
              <a:chOff x="306" y="1005"/>
              <a:chExt cx="5081" cy="3105"/>
            </a:xfrm>
          </p:grpSpPr>
          <p:sp>
            <p:nvSpPr>
              <p:cNvPr id="12" name="Oval 2"/>
              <p:cNvSpPr>
                <a:spLocks noChangeArrowheads="1"/>
              </p:cNvSpPr>
              <p:nvPr/>
            </p:nvSpPr>
            <p:spPr bwMode="auto">
              <a:xfrm>
                <a:off x="2564" y="1142"/>
                <a:ext cx="2070" cy="155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 b="0"/>
              </a:p>
            </p:txBody>
          </p:sp>
          <p:sp>
            <p:nvSpPr>
              <p:cNvPr id="13" name="Line 4"/>
              <p:cNvSpPr>
                <a:spLocks noChangeShapeType="1"/>
              </p:cNvSpPr>
              <p:nvPr/>
            </p:nvSpPr>
            <p:spPr bwMode="auto">
              <a:xfrm flipH="1" flipV="1">
                <a:off x="1321" y="1005"/>
                <a:ext cx="1" cy="29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Line 5"/>
              <p:cNvSpPr>
                <a:spLocks noChangeShapeType="1"/>
              </p:cNvSpPr>
              <p:nvPr/>
            </p:nvSpPr>
            <p:spPr bwMode="auto">
              <a:xfrm>
                <a:off x="1322" y="3960"/>
                <a:ext cx="33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Text Box 6"/>
              <p:cNvSpPr txBox="1">
                <a:spLocks noChangeArrowheads="1"/>
              </p:cNvSpPr>
              <p:nvPr/>
            </p:nvSpPr>
            <p:spPr bwMode="auto">
              <a:xfrm>
                <a:off x="4667" y="3819"/>
                <a:ext cx="72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sz="2400" dirty="0">
                    <a:latin typeface="Arial Narrow" pitchFamily="34" charset="0"/>
                  </a:rPr>
                  <a:t>d</a:t>
                </a:r>
                <a:r>
                  <a:rPr lang="en-US" altLang="en-US" sz="2400" dirty="0" smtClean="0">
                    <a:latin typeface="Arial Narrow" pitchFamily="34" charset="0"/>
                  </a:rPr>
                  <a:t> i</a:t>
                </a:r>
                <a:r>
                  <a:rPr lang="en-US" altLang="en-US" sz="2400" b="0" dirty="0" smtClean="0">
                    <a:latin typeface="Arial Narrow" pitchFamily="34" charset="0"/>
                  </a:rPr>
                  <a:t>nputs </a:t>
                </a:r>
                <a:endParaRPr lang="en-US" altLang="en-US" sz="2400" b="0" dirty="0"/>
              </a:p>
            </p:txBody>
          </p:sp>
          <p:sp>
            <p:nvSpPr>
              <p:cNvPr id="16" name="Text Box 7"/>
              <p:cNvSpPr txBox="1">
                <a:spLocks noChangeArrowheads="1"/>
              </p:cNvSpPr>
              <p:nvPr/>
            </p:nvSpPr>
            <p:spPr bwMode="auto">
              <a:xfrm>
                <a:off x="306" y="2256"/>
                <a:ext cx="864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sz="2400" b="0" dirty="0" smtClean="0">
                    <a:latin typeface="Arial Narrow" pitchFamily="34" charset="0"/>
                  </a:rPr>
                  <a:t>N training examples</a:t>
                </a:r>
              </a:p>
            </p:txBody>
          </p:sp>
          <p:grpSp>
            <p:nvGrpSpPr>
              <p:cNvPr id="17" name="Group 8"/>
              <p:cNvGrpSpPr>
                <a:grpSpLocks/>
              </p:cNvGrpSpPr>
              <p:nvPr/>
            </p:nvGrpSpPr>
            <p:grpSpPr bwMode="auto">
              <a:xfrm>
                <a:off x="1322" y="3918"/>
                <a:ext cx="2016" cy="170"/>
                <a:chOff x="1872" y="3648"/>
                <a:chExt cx="2880" cy="144"/>
              </a:xfrm>
            </p:grpSpPr>
            <p:sp>
              <p:nvSpPr>
                <p:cNvPr id="41" name="Line 9"/>
                <p:cNvSpPr>
                  <a:spLocks noChangeShapeType="1"/>
                </p:cNvSpPr>
                <p:nvPr/>
              </p:nvSpPr>
              <p:spPr bwMode="auto">
                <a:xfrm>
                  <a:off x="187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Line 10"/>
                <p:cNvSpPr>
                  <a:spLocks noChangeShapeType="1"/>
                </p:cNvSpPr>
                <p:nvPr/>
              </p:nvSpPr>
              <p:spPr bwMode="auto">
                <a:xfrm>
                  <a:off x="259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Line 11"/>
                <p:cNvSpPr>
                  <a:spLocks noChangeShapeType="1"/>
                </p:cNvSpPr>
                <p:nvPr/>
              </p:nvSpPr>
              <p:spPr bwMode="auto">
                <a:xfrm>
                  <a:off x="331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Line 12"/>
                <p:cNvSpPr>
                  <a:spLocks noChangeShapeType="1"/>
                </p:cNvSpPr>
                <p:nvPr/>
              </p:nvSpPr>
              <p:spPr bwMode="auto">
                <a:xfrm>
                  <a:off x="403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Line 13"/>
                <p:cNvSpPr>
                  <a:spLocks noChangeShapeType="1"/>
                </p:cNvSpPr>
                <p:nvPr/>
              </p:nvSpPr>
              <p:spPr bwMode="auto">
                <a:xfrm>
                  <a:off x="475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8" name="Text Box 14"/>
              <p:cNvSpPr txBox="1">
                <a:spLocks noChangeArrowheads="1"/>
              </p:cNvSpPr>
              <p:nvPr/>
            </p:nvSpPr>
            <p:spPr bwMode="auto">
              <a:xfrm>
                <a:off x="986" y="3408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endParaRPr lang="en-US" altLang="en-US" sz="2400" b="0"/>
              </a:p>
            </p:txBody>
          </p:sp>
          <p:sp>
            <p:nvSpPr>
              <p:cNvPr id="19" name="Text Box 15"/>
              <p:cNvSpPr txBox="1">
                <a:spLocks noChangeArrowheads="1"/>
              </p:cNvSpPr>
              <p:nvPr/>
            </p:nvSpPr>
            <p:spPr bwMode="auto">
              <a:xfrm>
                <a:off x="986" y="2940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r>
                  <a:rPr lang="en-US" altLang="en-US" b="0" baseline="30000">
                    <a:latin typeface="Arial Narrow" pitchFamily="34" charset="0"/>
                  </a:rPr>
                  <a:t>2</a:t>
                </a:r>
                <a:endParaRPr lang="en-US" altLang="en-US" sz="2400" b="0"/>
              </a:p>
            </p:txBody>
          </p:sp>
          <p:sp>
            <p:nvSpPr>
              <p:cNvPr id="20" name="Text Box 16"/>
              <p:cNvSpPr txBox="1">
                <a:spLocks noChangeArrowheads="1"/>
              </p:cNvSpPr>
              <p:nvPr/>
            </p:nvSpPr>
            <p:spPr bwMode="auto">
              <a:xfrm>
                <a:off x="986" y="2472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r>
                  <a:rPr lang="en-US" altLang="en-US" b="0" baseline="30000">
                    <a:latin typeface="Arial Narrow" pitchFamily="34" charset="0"/>
                  </a:rPr>
                  <a:t>3</a:t>
                </a:r>
                <a:endParaRPr lang="en-US" altLang="en-US" sz="2400" b="0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3338" y="3918"/>
                <a:ext cx="0" cy="1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3842" y="3918"/>
                <a:ext cx="0" cy="1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" name="Group 19"/>
              <p:cNvGrpSpPr>
                <a:grpSpLocks/>
              </p:cNvGrpSpPr>
              <p:nvPr/>
            </p:nvGrpSpPr>
            <p:grpSpPr bwMode="auto">
              <a:xfrm rot="-5400000">
                <a:off x="429" y="2971"/>
                <a:ext cx="1786" cy="192"/>
                <a:chOff x="1872" y="3648"/>
                <a:chExt cx="2880" cy="144"/>
              </a:xfrm>
            </p:grpSpPr>
            <p:sp>
              <p:nvSpPr>
                <p:cNvPr id="36" name="Line 20"/>
                <p:cNvSpPr>
                  <a:spLocks noChangeShapeType="1"/>
                </p:cNvSpPr>
                <p:nvPr/>
              </p:nvSpPr>
              <p:spPr bwMode="auto">
                <a:xfrm>
                  <a:off x="187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Line 21"/>
                <p:cNvSpPr>
                  <a:spLocks noChangeShapeType="1"/>
                </p:cNvSpPr>
                <p:nvPr/>
              </p:nvSpPr>
              <p:spPr bwMode="auto">
                <a:xfrm>
                  <a:off x="259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Line 22"/>
                <p:cNvSpPr>
                  <a:spLocks noChangeShapeType="1"/>
                </p:cNvSpPr>
                <p:nvPr/>
              </p:nvSpPr>
              <p:spPr bwMode="auto">
                <a:xfrm>
                  <a:off x="331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Line 23"/>
                <p:cNvSpPr>
                  <a:spLocks noChangeShapeType="1"/>
                </p:cNvSpPr>
                <p:nvPr/>
              </p:nvSpPr>
              <p:spPr bwMode="auto">
                <a:xfrm>
                  <a:off x="403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Line 24"/>
                <p:cNvSpPr>
                  <a:spLocks noChangeShapeType="1"/>
                </p:cNvSpPr>
                <p:nvPr/>
              </p:nvSpPr>
              <p:spPr bwMode="auto">
                <a:xfrm>
                  <a:off x="475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4" name="Line 25"/>
              <p:cNvSpPr>
                <a:spLocks noChangeShapeType="1"/>
              </p:cNvSpPr>
              <p:nvPr/>
            </p:nvSpPr>
            <p:spPr bwMode="auto">
              <a:xfrm rot="-5400000">
                <a:off x="1321" y="1631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26"/>
              <p:cNvSpPr txBox="1">
                <a:spLocks noChangeArrowheads="1"/>
              </p:cNvSpPr>
              <p:nvPr/>
            </p:nvSpPr>
            <p:spPr bwMode="auto">
              <a:xfrm>
                <a:off x="986" y="2047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r>
                  <a:rPr lang="en-US" altLang="en-US" b="0" baseline="30000">
                    <a:latin typeface="Arial Narrow" pitchFamily="34" charset="0"/>
                  </a:rPr>
                  <a:t>4</a:t>
                </a:r>
                <a:endParaRPr lang="en-US" altLang="en-US" sz="2400" b="0"/>
              </a:p>
            </p:txBody>
          </p:sp>
          <p:sp>
            <p:nvSpPr>
              <p:cNvPr id="26" name="Text Box 27"/>
              <p:cNvSpPr txBox="1">
                <a:spLocks noChangeArrowheads="1"/>
              </p:cNvSpPr>
              <p:nvPr/>
            </p:nvSpPr>
            <p:spPr bwMode="auto">
              <a:xfrm>
                <a:off x="986" y="1622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 dirty="0">
                    <a:latin typeface="Arial Narrow" pitchFamily="34" charset="0"/>
                  </a:rPr>
                  <a:t>10</a:t>
                </a:r>
                <a:r>
                  <a:rPr lang="en-US" altLang="en-US" b="0" baseline="30000" dirty="0">
                    <a:latin typeface="Arial Narrow" pitchFamily="34" charset="0"/>
                  </a:rPr>
                  <a:t>5</a:t>
                </a:r>
                <a:endParaRPr lang="en-US" altLang="en-US" sz="2400" b="0" dirty="0"/>
              </a:p>
            </p:txBody>
          </p:sp>
          <p:sp>
            <p:nvSpPr>
              <p:cNvPr id="27" name="Oval 28"/>
              <p:cNvSpPr>
                <a:spLocks noChangeArrowheads="1"/>
              </p:cNvSpPr>
              <p:nvPr/>
            </p:nvSpPr>
            <p:spPr bwMode="auto">
              <a:xfrm>
                <a:off x="1758" y="2607"/>
                <a:ext cx="2748" cy="1043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Text Box 29"/>
              <p:cNvSpPr txBox="1">
                <a:spLocks noChangeArrowheads="1"/>
              </p:cNvSpPr>
              <p:nvPr/>
            </p:nvSpPr>
            <p:spPr bwMode="auto">
              <a:xfrm>
                <a:off x="2661" y="3019"/>
                <a:ext cx="148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sz="2400" b="0">
                    <a:latin typeface="Arial Narrow" pitchFamily="34" charset="0"/>
                  </a:rPr>
                  <a:t>Bioinformatics</a:t>
                </a:r>
                <a:endParaRPr lang="en-US" altLang="en-US" sz="2400" b="0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1466" y="1311"/>
                <a:ext cx="990" cy="863"/>
              </a:xfrm>
              <a:prstGeom prst="ellipse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dirty="0">
                    <a:latin typeface="Arial Narrow" pitchFamily="34" charset="0"/>
                  </a:rPr>
                  <a:t>Ecology  </a:t>
                </a:r>
                <a:endParaRPr lang="en-US" altLang="en-US" dirty="0"/>
              </a:p>
            </p:txBody>
          </p:sp>
          <p:sp>
            <p:nvSpPr>
              <p:cNvPr id="30" name="Oval 31"/>
              <p:cNvSpPr>
                <a:spLocks noChangeArrowheads="1"/>
              </p:cNvSpPr>
              <p:nvPr/>
            </p:nvSpPr>
            <p:spPr bwMode="auto">
              <a:xfrm>
                <a:off x="2186" y="1491"/>
                <a:ext cx="841" cy="1496"/>
              </a:xfrm>
              <a:prstGeom prst="ellipse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 b="0" dirty="0">
                  <a:latin typeface="Arial Narrow" pitchFamily="34" charset="0"/>
                </a:endParaRPr>
              </a:p>
              <a:p>
                <a:endParaRPr lang="en-US" altLang="en-US" sz="2400" b="0" dirty="0">
                  <a:latin typeface="Arial Narrow" pitchFamily="34" charset="0"/>
                </a:endParaRPr>
              </a:p>
              <a:p>
                <a:endParaRPr lang="en-US" altLang="en-US" sz="2400" b="0" dirty="0">
                  <a:latin typeface="Arial Narrow" pitchFamily="34" charset="0"/>
                </a:endParaRPr>
              </a:p>
              <a:p>
                <a:endParaRPr lang="en-US" altLang="en-US" sz="2000" dirty="0" smtClean="0">
                  <a:latin typeface="Arial Narrow" pitchFamily="34" charset="0"/>
                </a:endParaRPr>
              </a:p>
              <a:p>
                <a:r>
                  <a:rPr lang="en-US" altLang="en-US" sz="2000" dirty="0">
                    <a:latin typeface="Arial Narrow" pitchFamily="34" charset="0"/>
                  </a:rPr>
                  <a:t> </a:t>
                </a:r>
                <a:r>
                  <a:rPr lang="en-US" altLang="en-US" sz="2000" dirty="0" smtClean="0">
                    <a:latin typeface="Arial Narrow" pitchFamily="34" charset="0"/>
                  </a:rPr>
                  <a:t> OCR</a:t>
                </a:r>
                <a:endParaRPr lang="en-US" altLang="en-US" sz="2000" dirty="0">
                  <a:latin typeface="Arial Narrow" pitchFamily="34" charset="0"/>
                </a:endParaRPr>
              </a:p>
              <a:p>
                <a:r>
                  <a:rPr lang="en-US" altLang="en-US" sz="2000" dirty="0" smtClean="0">
                    <a:latin typeface="Arial Narrow" pitchFamily="34" charset="0"/>
                  </a:rPr>
                  <a:t>  HWR</a:t>
                </a:r>
                <a:endParaRPr lang="en-US" altLang="en-US" sz="2000" dirty="0"/>
              </a:p>
            </p:txBody>
          </p:sp>
          <p:sp>
            <p:nvSpPr>
              <p:cNvPr id="31" name="Oval 32"/>
              <p:cNvSpPr>
                <a:spLocks noChangeArrowheads="1"/>
              </p:cNvSpPr>
              <p:nvPr/>
            </p:nvSpPr>
            <p:spPr bwMode="auto">
              <a:xfrm>
                <a:off x="2099" y="1045"/>
                <a:ext cx="1093" cy="892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sz="2000" dirty="0" smtClean="0">
                    <a:latin typeface="Arial Narrow" pitchFamily="34" charset="0"/>
                  </a:rPr>
                  <a:t>   Market</a:t>
                </a:r>
                <a:endParaRPr lang="en-US" altLang="en-US" sz="2000" dirty="0">
                  <a:latin typeface="Arial Narrow" pitchFamily="34" charset="0"/>
                </a:endParaRPr>
              </a:p>
              <a:p>
                <a:r>
                  <a:rPr lang="en-US" altLang="en-US" sz="2000" dirty="0" smtClean="0">
                    <a:latin typeface="Arial Narrow" pitchFamily="34" charset="0"/>
                  </a:rPr>
                  <a:t>  Analysis</a:t>
                </a:r>
                <a:endParaRPr lang="en-US" altLang="en-US" sz="2000" b="0" dirty="0"/>
              </a:p>
            </p:txBody>
          </p:sp>
          <p:sp>
            <p:nvSpPr>
              <p:cNvPr id="32" name="Oval 33"/>
              <p:cNvSpPr>
                <a:spLocks noChangeArrowheads="1"/>
              </p:cNvSpPr>
              <p:nvPr/>
            </p:nvSpPr>
            <p:spPr bwMode="auto">
              <a:xfrm>
                <a:off x="2090" y="1742"/>
                <a:ext cx="1880" cy="773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dirty="0" smtClean="0">
                    <a:latin typeface="Arial Narrow" pitchFamily="34" charset="0"/>
                  </a:rPr>
                  <a:t>              Text</a:t>
                </a:r>
                <a:endParaRPr lang="en-US" altLang="en-US" dirty="0">
                  <a:latin typeface="Arial Narrow" pitchFamily="34" charset="0"/>
                </a:endParaRPr>
              </a:p>
              <a:p>
                <a:r>
                  <a:rPr lang="en-US" altLang="en-US" dirty="0" smtClean="0">
                    <a:latin typeface="Arial Narrow" pitchFamily="34" charset="0"/>
                  </a:rPr>
                  <a:t>       Categorization</a:t>
                </a:r>
                <a:endParaRPr lang="en-US" altLang="en-US" dirty="0">
                  <a:latin typeface="Arial Narrow" pitchFamily="34" charset="0"/>
                </a:endParaRPr>
              </a:p>
            </p:txBody>
          </p:sp>
          <p:sp>
            <p:nvSpPr>
              <p:cNvPr id="33" name="Text Box 34"/>
              <p:cNvSpPr txBox="1">
                <a:spLocks noChangeArrowheads="1"/>
              </p:cNvSpPr>
              <p:nvPr/>
            </p:nvSpPr>
            <p:spPr bwMode="auto">
              <a:xfrm>
                <a:off x="3443" y="1331"/>
                <a:ext cx="675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en-US" dirty="0" smtClean="0">
                    <a:latin typeface="Arial Narrow" pitchFamily="34" charset="0"/>
                  </a:rPr>
                  <a:t>Computer</a:t>
                </a:r>
                <a:endParaRPr lang="en-US" altLang="en-US" dirty="0">
                  <a:latin typeface="Arial Narrow" pitchFamily="34" charset="0"/>
                </a:endParaRPr>
              </a:p>
              <a:p>
                <a:pPr algn="l"/>
                <a:r>
                  <a:rPr lang="en-US" altLang="en-US" dirty="0">
                    <a:latin typeface="Arial Narrow" pitchFamily="34" charset="0"/>
                  </a:rPr>
                  <a:t>  Vision</a:t>
                </a:r>
                <a:endParaRPr lang="en-US" altLang="en-US" sz="2400" b="0" dirty="0"/>
              </a:p>
            </p:txBody>
          </p:sp>
          <p:sp>
            <p:nvSpPr>
              <p:cNvPr id="34" name="Oval 35"/>
              <p:cNvSpPr>
                <a:spLocks noChangeArrowheads="1"/>
              </p:cNvSpPr>
              <p:nvPr/>
            </p:nvSpPr>
            <p:spPr bwMode="auto">
              <a:xfrm>
                <a:off x="1610" y="2115"/>
                <a:ext cx="532" cy="1607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 b="0"/>
              </a:p>
            </p:txBody>
          </p:sp>
          <p:sp>
            <p:nvSpPr>
              <p:cNvPr id="35" name="Rectangle 36"/>
              <p:cNvSpPr>
                <a:spLocks noChangeArrowheads="1"/>
              </p:cNvSpPr>
              <p:nvPr/>
            </p:nvSpPr>
            <p:spPr bwMode="auto">
              <a:xfrm rot="16200000">
                <a:off x="1267" y="2785"/>
                <a:ext cx="1198" cy="231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en-US" dirty="0">
                    <a:latin typeface="Arial Narrow" pitchFamily="34" charset="0"/>
                  </a:rPr>
                  <a:t>System diagnosis</a:t>
                </a:r>
              </a:p>
            </p:txBody>
          </p:sp>
        </p:grpSp>
        <p:sp>
          <p:nvSpPr>
            <p:cNvPr id="7" name="Text Box 37"/>
            <p:cNvSpPr txBox="1">
              <a:spLocks noChangeArrowheads="1"/>
            </p:cNvSpPr>
            <p:nvPr/>
          </p:nvSpPr>
          <p:spPr bwMode="auto">
            <a:xfrm>
              <a:off x="1722" y="4089"/>
              <a:ext cx="2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endParaRPr lang="en-US" altLang="en-US" sz="2400" b="0"/>
            </a:p>
          </p:txBody>
        </p:sp>
        <p:sp>
          <p:nvSpPr>
            <p:cNvPr id="8" name="Text Box 38"/>
            <p:cNvSpPr txBox="1">
              <a:spLocks noChangeArrowheads="1"/>
            </p:cNvSpPr>
            <p:nvPr/>
          </p:nvSpPr>
          <p:spPr bwMode="auto">
            <a:xfrm>
              <a:off x="2178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r>
                <a:rPr lang="en-US" altLang="en-US" b="0" baseline="30000">
                  <a:latin typeface="Arial Narrow" pitchFamily="34" charset="0"/>
                </a:rPr>
                <a:t>2</a:t>
              </a:r>
              <a:endParaRPr lang="en-US" altLang="en-US" sz="2400" b="0"/>
            </a:p>
          </p:txBody>
        </p:sp>
        <p:sp>
          <p:nvSpPr>
            <p:cNvPr id="9" name="Text Box 39"/>
            <p:cNvSpPr txBox="1">
              <a:spLocks noChangeArrowheads="1"/>
            </p:cNvSpPr>
            <p:nvPr/>
          </p:nvSpPr>
          <p:spPr bwMode="auto">
            <a:xfrm>
              <a:off x="2690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r>
                <a:rPr lang="en-US" altLang="en-US" b="0" baseline="30000">
                  <a:latin typeface="Arial Narrow" pitchFamily="34" charset="0"/>
                </a:rPr>
                <a:t>3</a:t>
              </a:r>
              <a:endParaRPr lang="en-US" altLang="en-US" sz="2400" b="0"/>
            </a:p>
          </p:txBody>
        </p:sp>
        <p:sp>
          <p:nvSpPr>
            <p:cNvPr id="10" name="Text Box 40"/>
            <p:cNvSpPr txBox="1">
              <a:spLocks noChangeArrowheads="1"/>
            </p:cNvSpPr>
            <p:nvPr/>
          </p:nvSpPr>
          <p:spPr bwMode="auto">
            <a:xfrm>
              <a:off x="3194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r>
                <a:rPr lang="en-US" altLang="en-US" b="0" baseline="30000">
                  <a:latin typeface="Arial Narrow" pitchFamily="34" charset="0"/>
                </a:rPr>
                <a:t>4</a:t>
              </a:r>
              <a:endParaRPr lang="en-US" altLang="en-US" sz="2400" b="0"/>
            </a:p>
          </p:txBody>
        </p:sp>
        <p:sp>
          <p:nvSpPr>
            <p:cNvPr id="11" name="Text Box 41"/>
            <p:cNvSpPr txBox="1">
              <a:spLocks noChangeArrowheads="1"/>
            </p:cNvSpPr>
            <p:nvPr/>
          </p:nvSpPr>
          <p:spPr bwMode="auto">
            <a:xfrm>
              <a:off x="3706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 dirty="0">
                  <a:latin typeface="Arial Narrow" pitchFamily="34" charset="0"/>
                </a:rPr>
                <a:t>10</a:t>
              </a:r>
              <a:r>
                <a:rPr lang="en-US" altLang="en-US" b="0" baseline="30000" dirty="0">
                  <a:latin typeface="Arial Narrow" pitchFamily="34" charset="0"/>
                </a:rPr>
                <a:t>5</a:t>
              </a:r>
              <a:endParaRPr lang="en-US" altLang="en-US" sz="2400" b="0" dirty="0"/>
            </a:p>
          </p:txBody>
        </p:sp>
      </p:grp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6588100" y="6140453"/>
            <a:ext cx="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Text Box 41"/>
          <p:cNvSpPr txBox="1">
            <a:spLocks noChangeArrowheads="1"/>
          </p:cNvSpPr>
          <p:nvPr/>
        </p:nvSpPr>
        <p:spPr bwMode="auto">
          <a:xfrm>
            <a:off x="6372200" y="64119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b="0" dirty="0" smtClean="0">
                <a:latin typeface="Arial Narrow" pitchFamily="34" charset="0"/>
              </a:rPr>
              <a:t>10</a:t>
            </a:r>
            <a:r>
              <a:rPr lang="en-US" altLang="en-US" baseline="30000" dirty="0">
                <a:latin typeface="Arial Narrow" pitchFamily="34" charset="0"/>
              </a:rPr>
              <a:t>6</a:t>
            </a:r>
            <a:endParaRPr lang="en-US" altLang="en-US" sz="2400" b="0" dirty="0"/>
          </a:p>
        </p:txBody>
      </p:sp>
      <p:sp>
        <p:nvSpPr>
          <p:cNvPr id="48" name="Line 25"/>
          <p:cNvSpPr>
            <a:spLocks noChangeShapeType="1"/>
          </p:cNvSpPr>
          <p:nvPr/>
        </p:nvSpPr>
        <p:spPr bwMode="auto">
          <a:xfrm rot="16200000">
            <a:off x="1807369" y="17501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Text Box 27"/>
          <p:cNvSpPr txBox="1">
            <a:spLocks noChangeArrowheads="1"/>
          </p:cNvSpPr>
          <p:nvPr/>
        </p:nvSpPr>
        <p:spPr bwMode="auto">
          <a:xfrm>
            <a:off x="1275556" y="1735838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b="0" dirty="0" smtClean="0">
                <a:latin typeface="Arial Narrow" pitchFamily="34" charset="0"/>
              </a:rPr>
              <a:t>10</a:t>
            </a:r>
            <a:r>
              <a:rPr lang="en-US" altLang="en-US" baseline="30000" dirty="0" smtClean="0">
                <a:latin typeface="Arial Narrow" pitchFamily="34" charset="0"/>
              </a:rPr>
              <a:t>6</a:t>
            </a:r>
            <a:endParaRPr lang="en-US" altLang="en-US" sz="2400" b="0" dirty="0"/>
          </a:p>
        </p:txBody>
      </p:sp>
      <p:sp>
        <p:nvSpPr>
          <p:cNvPr id="3" name="Right Triangle 2"/>
          <p:cNvSpPr/>
          <p:nvPr/>
        </p:nvSpPr>
        <p:spPr>
          <a:xfrm flipH="1">
            <a:off x="4209254" y="3914776"/>
            <a:ext cx="2857502" cy="2301082"/>
          </a:xfrm>
          <a:prstGeom prst="rtTriangl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model with </a:t>
            </a:r>
            <a:r>
              <a:rPr lang="en-US" b="1" dirty="0"/>
              <a:t>Hebb’s rule</a:t>
            </a:r>
          </a:p>
          <a:p>
            <a:pPr algn="ctr"/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1820985" y="1477108"/>
            <a:ext cx="5298159" cy="4720492"/>
            <a:chOff x="1820985" y="1477108"/>
            <a:chExt cx="5298159" cy="4720492"/>
          </a:xfrm>
        </p:grpSpPr>
        <p:sp>
          <p:nvSpPr>
            <p:cNvPr id="55" name="Freeform 54"/>
            <p:cNvSpPr/>
            <p:nvPr/>
          </p:nvSpPr>
          <p:spPr>
            <a:xfrm>
              <a:off x="1820985" y="1477108"/>
              <a:ext cx="5298159" cy="4720492"/>
            </a:xfrm>
            <a:custGeom>
              <a:avLst/>
              <a:gdLst>
                <a:gd name="connsiteX0" fmla="*/ 5111261 w 5158153"/>
                <a:gd name="connsiteY0" fmla="*/ 31261 h 4720492"/>
                <a:gd name="connsiteX1" fmla="*/ 0 w 5158153"/>
                <a:gd name="connsiteY1" fmla="*/ 4720492 h 4720492"/>
                <a:gd name="connsiteX2" fmla="*/ 2407138 w 5158153"/>
                <a:gd name="connsiteY2" fmla="*/ 4720492 h 4720492"/>
                <a:gd name="connsiteX3" fmla="*/ 4861169 w 5158153"/>
                <a:gd name="connsiteY3" fmla="*/ 2625969 h 4720492"/>
                <a:gd name="connsiteX4" fmla="*/ 5001846 w 5158153"/>
                <a:gd name="connsiteY4" fmla="*/ 2500923 h 4720492"/>
                <a:gd name="connsiteX5" fmla="*/ 5111261 w 5158153"/>
                <a:gd name="connsiteY5" fmla="*/ 2422769 h 4720492"/>
                <a:gd name="connsiteX6" fmla="*/ 5158153 w 5158153"/>
                <a:gd name="connsiteY6" fmla="*/ 0 h 472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8153" h="4720492">
                  <a:moveTo>
                    <a:pt x="5111261" y="31261"/>
                  </a:moveTo>
                  <a:lnTo>
                    <a:pt x="0" y="4720492"/>
                  </a:lnTo>
                  <a:lnTo>
                    <a:pt x="2407138" y="4720492"/>
                  </a:lnTo>
                  <a:lnTo>
                    <a:pt x="4861169" y="2625969"/>
                  </a:lnTo>
                  <a:lnTo>
                    <a:pt x="5001846" y="2500923"/>
                  </a:lnTo>
                  <a:lnTo>
                    <a:pt x="5111261" y="2422769"/>
                  </a:lnTo>
                  <a:lnTo>
                    <a:pt x="5158153" y="0"/>
                  </a:lnTo>
                </a:path>
              </a:pathLst>
            </a:custGeom>
            <a:gradFill flip="none" rotWithShape="1">
              <a:gsLst>
                <a:gs pos="0">
                  <a:srgbClr val="92D050"/>
                </a:gs>
                <a:gs pos="50000">
                  <a:srgbClr val="92D050"/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 rot="19062375">
              <a:off x="3508164" y="3974492"/>
              <a:ext cx="31545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Regularized </a:t>
              </a:r>
              <a:r>
                <a:rPr lang="en-US" b="1" dirty="0"/>
                <a:t>linear models </a:t>
              </a:r>
            </a:p>
            <a:p>
              <a:pPr algn="ctr"/>
              <a:r>
                <a:rPr lang="en-US" dirty="0"/>
                <a:t>with hinge/logistic/least-square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820984" y="1517652"/>
            <a:ext cx="5245772" cy="4679948"/>
            <a:chOff x="1820984" y="1517652"/>
            <a:chExt cx="5245772" cy="4679948"/>
          </a:xfrm>
        </p:grpSpPr>
        <p:sp>
          <p:nvSpPr>
            <p:cNvPr id="57" name="Right Triangle 56"/>
            <p:cNvSpPr/>
            <p:nvPr/>
          </p:nvSpPr>
          <p:spPr>
            <a:xfrm flipV="1">
              <a:off x="1820984" y="1517652"/>
              <a:ext cx="5245772" cy="4679948"/>
            </a:xfrm>
            <a:prstGeom prst="rtTriangle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65000">
                  <a:schemeClr val="accent6">
                    <a:lumMod val="75000"/>
                    <a:tint val="44500"/>
                    <a:satMod val="160000"/>
                  </a:schemeClr>
                </a:gs>
                <a:gs pos="100000">
                  <a:schemeClr val="accent6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346495" y="2596119"/>
              <a:ext cx="270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Non linear </a:t>
              </a:r>
              <a:r>
                <a:rPr lang="en-US" b="1" dirty="0" smtClean="0"/>
                <a:t>kernel methods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6305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Computational domains</a:t>
            </a:r>
            <a:br>
              <a:rPr lang="en-US" dirty="0" smtClean="0"/>
            </a:br>
            <a:r>
              <a:rPr lang="en-US" sz="2400" dirty="0" smtClean="0"/>
              <a:t>If you have to invert a matrix, either N or d must be small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54"/>
          <p:cNvGrpSpPr>
            <a:grpSpLocks/>
          </p:cNvGrpSpPr>
          <p:nvPr/>
        </p:nvGrpSpPr>
        <p:grpSpPr bwMode="auto">
          <a:xfrm>
            <a:off x="196056" y="1517652"/>
            <a:ext cx="8066088" cy="5262562"/>
            <a:chOff x="306" y="1005"/>
            <a:chExt cx="5081" cy="3315"/>
          </a:xfrm>
        </p:grpSpPr>
        <p:grpSp>
          <p:nvGrpSpPr>
            <p:cNvPr id="6" name="Group 53"/>
            <p:cNvGrpSpPr>
              <a:grpSpLocks/>
            </p:cNvGrpSpPr>
            <p:nvPr/>
          </p:nvGrpSpPr>
          <p:grpSpPr bwMode="auto">
            <a:xfrm>
              <a:off x="306" y="1005"/>
              <a:ext cx="5081" cy="3105"/>
              <a:chOff x="306" y="1005"/>
              <a:chExt cx="5081" cy="3105"/>
            </a:xfrm>
          </p:grpSpPr>
          <p:sp>
            <p:nvSpPr>
              <p:cNvPr id="12" name="Oval 2"/>
              <p:cNvSpPr>
                <a:spLocks noChangeArrowheads="1"/>
              </p:cNvSpPr>
              <p:nvPr/>
            </p:nvSpPr>
            <p:spPr bwMode="auto">
              <a:xfrm>
                <a:off x="2564" y="1142"/>
                <a:ext cx="2070" cy="155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 b="0"/>
              </a:p>
            </p:txBody>
          </p:sp>
          <p:sp>
            <p:nvSpPr>
              <p:cNvPr id="13" name="Line 4"/>
              <p:cNvSpPr>
                <a:spLocks noChangeShapeType="1"/>
              </p:cNvSpPr>
              <p:nvPr/>
            </p:nvSpPr>
            <p:spPr bwMode="auto">
              <a:xfrm flipH="1" flipV="1">
                <a:off x="1321" y="1005"/>
                <a:ext cx="1" cy="29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Line 5"/>
              <p:cNvSpPr>
                <a:spLocks noChangeShapeType="1"/>
              </p:cNvSpPr>
              <p:nvPr/>
            </p:nvSpPr>
            <p:spPr bwMode="auto">
              <a:xfrm>
                <a:off x="1322" y="3960"/>
                <a:ext cx="33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Text Box 6"/>
              <p:cNvSpPr txBox="1">
                <a:spLocks noChangeArrowheads="1"/>
              </p:cNvSpPr>
              <p:nvPr/>
            </p:nvSpPr>
            <p:spPr bwMode="auto">
              <a:xfrm>
                <a:off x="4667" y="3819"/>
                <a:ext cx="72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sz="2400" dirty="0">
                    <a:latin typeface="Arial Narrow" pitchFamily="34" charset="0"/>
                  </a:rPr>
                  <a:t>d</a:t>
                </a:r>
                <a:r>
                  <a:rPr lang="en-US" altLang="en-US" sz="2400" dirty="0" smtClean="0">
                    <a:latin typeface="Arial Narrow" pitchFamily="34" charset="0"/>
                  </a:rPr>
                  <a:t> i</a:t>
                </a:r>
                <a:r>
                  <a:rPr lang="en-US" altLang="en-US" sz="2400" b="0" dirty="0" smtClean="0">
                    <a:latin typeface="Arial Narrow" pitchFamily="34" charset="0"/>
                  </a:rPr>
                  <a:t>nputs </a:t>
                </a:r>
                <a:endParaRPr lang="en-US" altLang="en-US" sz="2400" b="0" dirty="0"/>
              </a:p>
            </p:txBody>
          </p:sp>
          <p:sp>
            <p:nvSpPr>
              <p:cNvPr id="16" name="Text Box 7"/>
              <p:cNvSpPr txBox="1">
                <a:spLocks noChangeArrowheads="1"/>
              </p:cNvSpPr>
              <p:nvPr/>
            </p:nvSpPr>
            <p:spPr bwMode="auto">
              <a:xfrm>
                <a:off x="306" y="2256"/>
                <a:ext cx="864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sz="2400" b="0" dirty="0" smtClean="0">
                    <a:latin typeface="Arial Narrow" pitchFamily="34" charset="0"/>
                  </a:rPr>
                  <a:t>N training examples</a:t>
                </a:r>
              </a:p>
            </p:txBody>
          </p:sp>
          <p:grpSp>
            <p:nvGrpSpPr>
              <p:cNvPr id="17" name="Group 8"/>
              <p:cNvGrpSpPr>
                <a:grpSpLocks/>
              </p:cNvGrpSpPr>
              <p:nvPr/>
            </p:nvGrpSpPr>
            <p:grpSpPr bwMode="auto">
              <a:xfrm>
                <a:off x="1322" y="3918"/>
                <a:ext cx="2016" cy="170"/>
                <a:chOff x="1872" y="3648"/>
                <a:chExt cx="2880" cy="144"/>
              </a:xfrm>
            </p:grpSpPr>
            <p:sp>
              <p:nvSpPr>
                <p:cNvPr id="41" name="Line 9"/>
                <p:cNvSpPr>
                  <a:spLocks noChangeShapeType="1"/>
                </p:cNvSpPr>
                <p:nvPr/>
              </p:nvSpPr>
              <p:spPr bwMode="auto">
                <a:xfrm>
                  <a:off x="187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Line 10"/>
                <p:cNvSpPr>
                  <a:spLocks noChangeShapeType="1"/>
                </p:cNvSpPr>
                <p:nvPr/>
              </p:nvSpPr>
              <p:spPr bwMode="auto">
                <a:xfrm>
                  <a:off x="259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Line 11"/>
                <p:cNvSpPr>
                  <a:spLocks noChangeShapeType="1"/>
                </p:cNvSpPr>
                <p:nvPr/>
              </p:nvSpPr>
              <p:spPr bwMode="auto">
                <a:xfrm>
                  <a:off x="331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Line 12"/>
                <p:cNvSpPr>
                  <a:spLocks noChangeShapeType="1"/>
                </p:cNvSpPr>
                <p:nvPr/>
              </p:nvSpPr>
              <p:spPr bwMode="auto">
                <a:xfrm>
                  <a:off x="403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Line 13"/>
                <p:cNvSpPr>
                  <a:spLocks noChangeShapeType="1"/>
                </p:cNvSpPr>
                <p:nvPr/>
              </p:nvSpPr>
              <p:spPr bwMode="auto">
                <a:xfrm>
                  <a:off x="475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8" name="Text Box 14"/>
              <p:cNvSpPr txBox="1">
                <a:spLocks noChangeArrowheads="1"/>
              </p:cNvSpPr>
              <p:nvPr/>
            </p:nvSpPr>
            <p:spPr bwMode="auto">
              <a:xfrm>
                <a:off x="986" y="3408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endParaRPr lang="en-US" altLang="en-US" sz="2400" b="0"/>
              </a:p>
            </p:txBody>
          </p:sp>
          <p:sp>
            <p:nvSpPr>
              <p:cNvPr id="19" name="Text Box 15"/>
              <p:cNvSpPr txBox="1">
                <a:spLocks noChangeArrowheads="1"/>
              </p:cNvSpPr>
              <p:nvPr/>
            </p:nvSpPr>
            <p:spPr bwMode="auto">
              <a:xfrm>
                <a:off x="986" y="2940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r>
                  <a:rPr lang="en-US" altLang="en-US" b="0" baseline="30000">
                    <a:latin typeface="Arial Narrow" pitchFamily="34" charset="0"/>
                  </a:rPr>
                  <a:t>2</a:t>
                </a:r>
                <a:endParaRPr lang="en-US" altLang="en-US" sz="2400" b="0"/>
              </a:p>
            </p:txBody>
          </p:sp>
          <p:sp>
            <p:nvSpPr>
              <p:cNvPr id="20" name="Text Box 16"/>
              <p:cNvSpPr txBox="1">
                <a:spLocks noChangeArrowheads="1"/>
              </p:cNvSpPr>
              <p:nvPr/>
            </p:nvSpPr>
            <p:spPr bwMode="auto">
              <a:xfrm>
                <a:off x="986" y="2472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r>
                  <a:rPr lang="en-US" altLang="en-US" b="0" baseline="30000">
                    <a:latin typeface="Arial Narrow" pitchFamily="34" charset="0"/>
                  </a:rPr>
                  <a:t>3</a:t>
                </a:r>
                <a:endParaRPr lang="en-US" altLang="en-US" sz="2400" b="0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3338" y="3918"/>
                <a:ext cx="0" cy="1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3842" y="3918"/>
                <a:ext cx="0" cy="1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" name="Group 19"/>
              <p:cNvGrpSpPr>
                <a:grpSpLocks/>
              </p:cNvGrpSpPr>
              <p:nvPr/>
            </p:nvGrpSpPr>
            <p:grpSpPr bwMode="auto">
              <a:xfrm rot="-5400000">
                <a:off x="429" y="2971"/>
                <a:ext cx="1786" cy="192"/>
                <a:chOff x="1872" y="3648"/>
                <a:chExt cx="2880" cy="144"/>
              </a:xfrm>
            </p:grpSpPr>
            <p:sp>
              <p:nvSpPr>
                <p:cNvPr id="36" name="Line 20"/>
                <p:cNvSpPr>
                  <a:spLocks noChangeShapeType="1"/>
                </p:cNvSpPr>
                <p:nvPr/>
              </p:nvSpPr>
              <p:spPr bwMode="auto">
                <a:xfrm>
                  <a:off x="187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Line 21"/>
                <p:cNvSpPr>
                  <a:spLocks noChangeShapeType="1"/>
                </p:cNvSpPr>
                <p:nvPr/>
              </p:nvSpPr>
              <p:spPr bwMode="auto">
                <a:xfrm>
                  <a:off x="259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Line 22"/>
                <p:cNvSpPr>
                  <a:spLocks noChangeShapeType="1"/>
                </p:cNvSpPr>
                <p:nvPr/>
              </p:nvSpPr>
              <p:spPr bwMode="auto">
                <a:xfrm>
                  <a:off x="331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Line 23"/>
                <p:cNvSpPr>
                  <a:spLocks noChangeShapeType="1"/>
                </p:cNvSpPr>
                <p:nvPr/>
              </p:nvSpPr>
              <p:spPr bwMode="auto">
                <a:xfrm>
                  <a:off x="403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Line 24"/>
                <p:cNvSpPr>
                  <a:spLocks noChangeShapeType="1"/>
                </p:cNvSpPr>
                <p:nvPr/>
              </p:nvSpPr>
              <p:spPr bwMode="auto">
                <a:xfrm>
                  <a:off x="475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4" name="Line 25"/>
              <p:cNvSpPr>
                <a:spLocks noChangeShapeType="1"/>
              </p:cNvSpPr>
              <p:nvPr/>
            </p:nvSpPr>
            <p:spPr bwMode="auto">
              <a:xfrm rot="-5400000">
                <a:off x="1321" y="1631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26"/>
              <p:cNvSpPr txBox="1">
                <a:spLocks noChangeArrowheads="1"/>
              </p:cNvSpPr>
              <p:nvPr/>
            </p:nvSpPr>
            <p:spPr bwMode="auto">
              <a:xfrm>
                <a:off x="986" y="2047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r>
                  <a:rPr lang="en-US" altLang="en-US" b="0" baseline="30000">
                    <a:latin typeface="Arial Narrow" pitchFamily="34" charset="0"/>
                  </a:rPr>
                  <a:t>4</a:t>
                </a:r>
                <a:endParaRPr lang="en-US" altLang="en-US" sz="2400" b="0"/>
              </a:p>
            </p:txBody>
          </p:sp>
          <p:sp>
            <p:nvSpPr>
              <p:cNvPr id="26" name="Text Box 27"/>
              <p:cNvSpPr txBox="1">
                <a:spLocks noChangeArrowheads="1"/>
              </p:cNvSpPr>
              <p:nvPr/>
            </p:nvSpPr>
            <p:spPr bwMode="auto">
              <a:xfrm>
                <a:off x="986" y="1622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 dirty="0">
                    <a:latin typeface="Arial Narrow" pitchFamily="34" charset="0"/>
                  </a:rPr>
                  <a:t>10</a:t>
                </a:r>
                <a:r>
                  <a:rPr lang="en-US" altLang="en-US" b="0" baseline="30000" dirty="0">
                    <a:latin typeface="Arial Narrow" pitchFamily="34" charset="0"/>
                  </a:rPr>
                  <a:t>5</a:t>
                </a:r>
                <a:endParaRPr lang="en-US" altLang="en-US" sz="2400" b="0" dirty="0"/>
              </a:p>
            </p:txBody>
          </p:sp>
          <p:sp>
            <p:nvSpPr>
              <p:cNvPr id="27" name="Oval 28"/>
              <p:cNvSpPr>
                <a:spLocks noChangeArrowheads="1"/>
              </p:cNvSpPr>
              <p:nvPr/>
            </p:nvSpPr>
            <p:spPr bwMode="auto">
              <a:xfrm>
                <a:off x="1758" y="2607"/>
                <a:ext cx="2748" cy="1043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Text Box 29"/>
              <p:cNvSpPr txBox="1">
                <a:spLocks noChangeArrowheads="1"/>
              </p:cNvSpPr>
              <p:nvPr/>
            </p:nvSpPr>
            <p:spPr bwMode="auto">
              <a:xfrm>
                <a:off x="2661" y="3019"/>
                <a:ext cx="148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sz="2400" b="0">
                    <a:latin typeface="Arial Narrow" pitchFamily="34" charset="0"/>
                  </a:rPr>
                  <a:t>Bioinformatics</a:t>
                </a:r>
                <a:endParaRPr lang="en-US" altLang="en-US" sz="2400" b="0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1466" y="1311"/>
                <a:ext cx="990" cy="863"/>
              </a:xfrm>
              <a:prstGeom prst="ellipse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dirty="0">
                    <a:latin typeface="Arial Narrow" pitchFamily="34" charset="0"/>
                  </a:rPr>
                  <a:t>Ecology  </a:t>
                </a:r>
                <a:endParaRPr lang="en-US" altLang="en-US" dirty="0"/>
              </a:p>
            </p:txBody>
          </p:sp>
          <p:sp>
            <p:nvSpPr>
              <p:cNvPr id="30" name="Oval 31"/>
              <p:cNvSpPr>
                <a:spLocks noChangeArrowheads="1"/>
              </p:cNvSpPr>
              <p:nvPr/>
            </p:nvSpPr>
            <p:spPr bwMode="auto">
              <a:xfrm>
                <a:off x="2186" y="1491"/>
                <a:ext cx="841" cy="1496"/>
              </a:xfrm>
              <a:prstGeom prst="ellipse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 b="0" dirty="0">
                  <a:latin typeface="Arial Narrow" pitchFamily="34" charset="0"/>
                </a:endParaRPr>
              </a:p>
              <a:p>
                <a:endParaRPr lang="en-US" altLang="en-US" sz="2400" b="0" dirty="0">
                  <a:latin typeface="Arial Narrow" pitchFamily="34" charset="0"/>
                </a:endParaRPr>
              </a:p>
              <a:p>
                <a:endParaRPr lang="en-US" altLang="en-US" sz="2400" b="0" dirty="0">
                  <a:latin typeface="Arial Narrow" pitchFamily="34" charset="0"/>
                </a:endParaRPr>
              </a:p>
              <a:p>
                <a:endParaRPr lang="en-US" altLang="en-US" sz="2000" dirty="0" smtClean="0">
                  <a:latin typeface="Arial Narrow" pitchFamily="34" charset="0"/>
                </a:endParaRPr>
              </a:p>
              <a:p>
                <a:r>
                  <a:rPr lang="en-US" altLang="en-US" sz="2000" dirty="0">
                    <a:latin typeface="Arial Narrow" pitchFamily="34" charset="0"/>
                  </a:rPr>
                  <a:t> </a:t>
                </a:r>
                <a:r>
                  <a:rPr lang="en-US" altLang="en-US" sz="2000" dirty="0" smtClean="0">
                    <a:latin typeface="Arial Narrow" pitchFamily="34" charset="0"/>
                  </a:rPr>
                  <a:t> OCR</a:t>
                </a:r>
                <a:endParaRPr lang="en-US" altLang="en-US" sz="2000" dirty="0">
                  <a:latin typeface="Arial Narrow" pitchFamily="34" charset="0"/>
                </a:endParaRPr>
              </a:p>
              <a:p>
                <a:r>
                  <a:rPr lang="en-US" altLang="en-US" sz="2000" dirty="0" smtClean="0">
                    <a:latin typeface="Arial Narrow" pitchFamily="34" charset="0"/>
                  </a:rPr>
                  <a:t>  HWR</a:t>
                </a:r>
                <a:endParaRPr lang="en-US" altLang="en-US" sz="2000" dirty="0"/>
              </a:p>
            </p:txBody>
          </p:sp>
          <p:sp>
            <p:nvSpPr>
              <p:cNvPr id="31" name="Oval 32"/>
              <p:cNvSpPr>
                <a:spLocks noChangeArrowheads="1"/>
              </p:cNvSpPr>
              <p:nvPr/>
            </p:nvSpPr>
            <p:spPr bwMode="auto">
              <a:xfrm>
                <a:off x="2099" y="1045"/>
                <a:ext cx="1093" cy="892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sz="2000" dirty="0" smtClean="0">
                    <a:latin typeface="Arial Narrow" pitchFamily="34" charset="0"/>
                  </a:rPr>
                  <a:t>   Market</a:t>
                </a:r>
                <a:endParaRPr lang="en-US" altLang="en-US" sz="2000" dirty="0">
                  <a:latin typeface="Arial Narrow" pitchFamily="34" charset="0"/>
                </a:endParaRPr>
              </a:p>
              <a:p>
                <a:r>
                  <a:rPr lang="en-US" altLang="en-US" sz="2000" dirty="0" smtClean="0">
                    <a:latin typeface="Arial Narrow" pitchFamily="34" charset="0"/>
                  </a:rPr>
                  <a:t>  Analysis</a:t>
                </a:r>
                <a:endParaRPr lang="en-US" altLang="en-US" sz="2000" b="0" dirty="0"/>
              </a:p>
            </p:txBody>
          </p:sp>
          <p:sp>
            <p:nvSpPr>
              <p:cNvPr id="32" name="Oval 33"/>
              <p:cNvSpPr>
                <a:spLocks noChangeArrowheads="1"/>
              </p:cNvSpPr>
              <p:nvPr/>
            </p:nvSpPr>
            <p:spPr bwMode="auto">
              <a:xfrm>
                <a:off x="2090" y="1742"/>
                <a:ext cx="1880" cy="773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dirty="0" smtClean="0">
                    <a:latin typeface="Arial Narrow" pitchFamily="34" charset="0"/>
                  </a:rPr>
                  <a:t>              Text</a:t>
                </a:r>
                <a:endParaRPr lang="en-US" altLang="en-US" dirty="0">
                  <a:latin typeface="Arial Narrow" pitchFamily="34" charset="0"/>
                </a:endParaRPr>
              </a:p>
              <a:p>
                <a:r>
                  <a:rPr lang="en-US" altLang="en-US" dirty="0" smtClean="0">
                    <a:latin typeface="Arial Narrow" pitchFamily="34" charset="0"/>
                  </a:rPr>
                  <a:t>       Categorization</a:t>
                </a:r>
                <a:endParaRPr lang="en-US" altLang="en-US" dirty="0">
                  <a:latin typeface="Arial Narrow" pitchFamily="34" charset="0"/>
                </a:endParaRPr>
              </a:p>
            </p:txBody>
          </p:sp>
          <p:sp>
            <p:nvSpPr>
              <p:cNvPr id="33" name="Text Box 34"/>
              <p:cNvSpPr txBox="1">
                <a:spLocks noChangeArrowheads="1"/>
              </p:cNvSpPr>
              <p:nvPr/>
            </p:nvSpPr>
            <p:spPr bwMode="auto">
              <a:xfrm>
                <a:off x="3443" y="1331"/>
                <a:ext cx="675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en-US" dirty="0" smtClean="0">
                    <a:latin typeface="Arial Narrow" pitchFamily="34" charset="0"/>
                  </a:rPr>
                  <a:t>Computer</a:t>
                </a:r>
                <a:endParaRPr lang="en-US" altLang="en-US" dirty="0">
                  <a:latin typeface="Arial Narrow" pitchFamily="34" charset="0"/>
                </a:endParaRPr>
              </a:p>
              <a:p>
                <a:pPr algn="l"/>
                <a:r>
                  <a:rPr lang="en-US" altLang="en-US" dirty="0">
                    <a:latin typeface="Arial Narrow" pitchFamily="34" charset="0"/>
                  </a:rPr>
                  <a:t>  Vision</a:t>
                </a:r>
                <a:endParaRPr lang="en-US" altLang="en-US" sz="2400" b="0" dirty="0"/>
              </a:p>
            </p:txBody>
          </p:sp>
          <p:sp>
            <p:nvSpPr>
              <p:cNvPr id="34" name="Oval 35"/>
              <p:cNvSpPr>
                <a:spLocks noChangeArrowheads="1"/>
              </p:cNvSpPr>
              <p:nvPr/>
            </p:nvSpPr>
            <p:spPr bwMode="auto">
              <a:xfrm>
                <a:off x="1610" y="2115"/>
                <a:ext cx="532" cy="1607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 b="0"/>
              </a:p>
            </p:txBody>
          </p:sp>
          <p:sp>
            <p:nvSpPr>
              <p:cNvPr id="35" name="Rectangle 36"/>
              <p:cNvSpPr>
                <a:spLocks noChangeArrowheads="1"/>
              </p:cNvSpPr>
              <p:nvPr/>
            </p:nvSpPr>
            <p:spPr bwMode="auto">
              <a:xfrm rot="16200000">
                <a:off x="1267" y="2785"/>
                <a:ext cx="1198" cy="231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en-US" dirty="0">
                    <a:latin typeface="Arial Narrow" pitchFamily="34" charset="0"/>
                  </a:rPr>
                  <a:t>System diagnosis</a:t>
                </a:r>
              </a:p>
            </p:txBody>
          </p:sp>
        </p:grpSp>
        <p:sp>
          <p:nvSpPr>
            <p:cNvPr id="7" name="Text Box 37"/>
            <p:cNvSpPr txBox="1">
              <a:spLocks noChangeArrowheads="1"/>
            </p:cNvSpPr>
            <p:nvPr/>
          </p:nvSpPr>
          <p:spPr bwMode="auto">
            <a:xfrm>
              <a:off x="1722" y="4089"/>
              <a:ext cx="2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endParaRPr lang="en-US" altLang="en-US" sz="2400" b="0"/>
            </a:p>
          </p:txBody>
        </p:sp>
        <p:sp>
          <p:nvSpPr>
            <p:cNvPr id="8" name="Text Box 38"/>
            <p:cNvSpPr txBox="1">
              <a:spLocks noChangeArrowheads="1"/>
            </p:cNvSpPr>
            <p:nvPr/>
          </p:nvSpPr>
          <p:spPr bwMode="auto">
            <a:xfrm>
              <a:off x="2178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r>
                <a:rPr lang="en-US" altLang="en-US" b="0" baseline="30000">
                  <a:latin typeface="Arial Narrow" pitchFamily="34" charset="0"/>
                </a:rPr>
                <a:t>2</a:t>
              </a:r>
              <a:endParaRPr lang="en-US" altLang="en-US" sz="2400" b="0"/>
            </a:p>
          </p:txBody>
        </p:sp>
        <p:sp>
          <p:nvSpPr>
            <p:cNvPr id="9" name="Text Box 39"/>
            <p:cNvSpPr txBox="1">
              <a:spLocks noChangeArrowheads="1"/>
            </p:cNvSpPr>
            <p:nvPr/>
          </p:nvSpPr>
          <p:spPr bwMode="auto">
            <a:xfrm>
              <a:off x="2690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r>
                <a:rPr lang="en-US" altLang="en-US" b="0" baseline="30000">
                  <a:latin typeface="Arial Narrow" pitchFamily="34" charset="0"/>
                </a:rPr>
                <a:t>3</a:t>
              </a:r>
              <a:endParaRPr lang="en-US" altLang="en-US" sz="2400" b="0"/>
            </a:p>
          </p:txBody>
        </p:sp>
        <p:sp>
          <p:nvSpPr>
            <p:cNvPr id="10" name="Text Box 40"/>
            <p:cNvSpPr txBox="1">
              <a:spLocks noChangeArrowheads="1"/>
            </p:cNvSpPr>
            <p:nvPr/>
          </p:nvSpPr>
          <p:spPr bwMode="auto">
            <a:xfrm>
              <a:off x="3194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r>
                <a:rPr lang="en-US" altLang="en-US" b="0" baseline="30000">
                  <a:latin typeface="Arial Narrow" pitchFamily="34" charset="0"/>
                </a:rPr>
                <a:t>4</a:t>
              </a:r>
              <a:endParaRPr lang="en-US" altLang="en-US" sz="2400" b="0"/>
            </a:p>
          </p:txBody>
        </p:sp>
        <p:sp>
          <p:nvSpPr>
            <p:cNvPr id="11" name="Text Box 41"/>
            <p:cNvSpPr txBox="1">
              <a:spLocks noChangeArrowheads="1"/>
            </p:cNvSpPr>
            <p:nvPr/>
          </p:nvSpPr>
          <p:spPr bwMode="auto">
            <a:xfrm>
              <a:off x="3706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 dirty="0">
                  <a:latin typeface="Arial Narrow" pitchFamily="34" charset="0"/>
                </a:rPr>
                <a:t>10</a:t>
              </a:r>
              <a:r>
                <a:rPr lang="en-US" altLang="en-US" b="0" baseline="30000" dirty="0">
                  <a:latin typeface="Arial Narrow" pitchFamily="34" charset="0"/>
                </a:rPr>
                <a:t>5</a:t>
              </a:r>
              <a:endParaRPr lang="en-US" altLang="en-US" sz="2400" b="0" dirty="0"/>
            </a:p>
          </p:txBody>
        </p:sp>
      </p:grp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6588100" y="6140453"/>
            <a:ext cx="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Text Box 41"/>
          <p:cNvSpPr txBox="1">
            <a:spLocks noChangeArrowheads="1"/>
          </p:cNvSpPr>
          <p:nvPr/>
        </p:nvSpPr>
        <p:spPr bwMode="auto">
          <a:xfrm>
            <a:off x="6372200" y="64119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b="0" dirty="0" smtClean="0">
                <a:latin typeface="Arial Narrow" pitchFamily="34" charset="0"/>
              </a:rPr>
              <a:t>10</a:t>
            </a:r>
            <a:r>
              <a:rPr lang="en-US" altLang="en-US" baseline="30000" dirty="0">
                <a:latin typeface="Arial Narrow" pitchFamily="34" charset="0"/>
              </a:rPr>
              <a:t>6</a:t>
            </a:r>
            <a:endParaRPr lang="en-US" altLang="en-US" sz="2400" b="0" dirty="0"/>
          </a:p>
        </p:txBody>
      </p:sp>
      <p:sp>
        <p:nvSpPr>
          <p:cNvPr id="48" name="Line 25"/>
          <p:cNvSpPr>
            <a:spLocks noChangeShapeType="1"/>
          </p:cNvSpPr>
          <p:nvPr/>
        </p:nvSpPr>
        <p:spPr bwMode="auto">
          <a:xfrm rot="16200000">
            <a:off x="1807369" y="17501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Text Box 27"/>
          <p:cNvSpPr txBox="1">
            <a:spLocks noChangeArrowheads="1"/>
          </p:cNvSpPr>
          <p:nvPr/>
        </p:nvSpPr>
        <p:spPr bwMode="auto">
          <a:xfrm>
            <a:off x="1275556" y="1735838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b="0" dirty="0" smtClean="0">
                <a:latin typeface="Arial Narrow" pitchFamily="34" charset="0"/>
              </a:rPr>
              <a:t>10</a:t>
            </a:r>
            <a:r>
              <a:rPr lang="en-US" altLang="en-US" baseline="30000" dirty="0" smtClean="0">
                <a:latin typeface="Arial Narrow" pitchFamily="34" charset="0"/>
              </a:rPr>
              <a:t>6</a:t>
            </a:r>
            <a:endParaRPr lang="en-US" altLang="en-US" sz="2400" b="0" dirty="0"/>
          </a:p>
        </p:txBody>
      </p:sp>
      <p:sp>
        <p:nvSpPr>
          <p:cNvPr id="52" name="Rectangle 51"/>
          <p:cNvSpPr/>
          <p:nvPr/>
        </p:nvSpPr>
        <p:spPr>
          <a:xfrm>
            <a:off x="1800847" y="1453359"/>
            <a:ext cx="5353680" cy="479504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Linear model with Hebb’s rule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800846" y="3657600"/>
            <a:ext cx="5359191" cy="2590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Kernel methods, </a:t>
            </a:r>
          </a:p>
          <a:p>
            <a:pPr algn="ctr"/>
            <a:r>
              <a:rPr lang="en-US" dirty="0" smtClean="0"/>
              <a:t>including </a:t>
            </a:r>
            <a:r>
              <a:rPr lang="en-US" dirty="0" err="1" smtClean="0"/>
              <a:t>kernelized</a:t>
            </a:r>
            <a:r>
              <a:rPr lang="en-US" dirty="0" smtClean="0"/>
              <a:t> linear models</a:t>
            </a:r>
          </a:p>
          <a:p>
            <a:pPr algn="ctr"/>
            <a:r>
              <a:rPr lang="en-US" dirty="0" smtClean="0"/>
              <a:t>with matrix inversion or QP methods</a:t>
            </a:r>
          </a:p>
          <a:p>
            <a:pPr algn="ctr"/>
            <a:r>
              <a:rPr lang="en-US" b="1" dirty="0" smtClean="0"/>
              <a:t>(inversion of a (N, N) matrix)</a:t>
            </a:r>
            <a:endParaRPr lang="en-US" b="1" dirty="0"/>
          </a:p>
        </p:txBody>
      </p:sp>
      <p:sp>
        <p:nvSpPr>
          <p:cNvPr id="62" name="Rectangle 61"/>
          <p:cNvSpPr/>
          <p:nvPr/>
        </p:nvSpPr>
        <p:spPr>
          <a:xfrm>
            <a:off x="1795336" y="1453361"/>
            <a:ext cx="5359191" cy="22042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Kernel methods, </a:t>
            </a:r>
          </a:p>
          <a:p>
            <a:pPr algn="ctr"/>
            <a:r>
              <a:rPr lang="en-US" dirty="0" smtClean="0"/>
              <a:t>including </a:t>
            </a:r>
            <a:r>
              <a:rPr lang="en-US" dirty="0" err="1" smtClean="0"/>
              <a:t>kernelized</a:t>
            </a:r>
            <a:r>
              <a:rPr lang="en-US" dirty="0" smtClean="0"/>
              <a:t> linear models</a:t>
            </a:r>
          </a:p>
          <a:p>
            <a:pPr algn="ctr"/>
            <a:r>
              <a:rPr lang="en-US" dirty="0" smtClean="0"/>
              <a:t>with gradient descent</a:t>
            </a:r>
          </a:p>
          <a:p>
            <a:pPr algn="ctr"/>
            <a:r>
              <a:rPr lang="en-US" dirty="0" smtClean="0"/>
              <a:t>(no matrix inversion)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800847" y="1453359"/>
            <a:ext cx="2847353" cy="4795041"/>
          </a:xfrm>
          <a:prstGeom prst="rect">
            <a:avLst/>
          </a:prstGeom>
          <a:solidFill>
            <a:srgbClr val="92D050">
              <a:alpha val="67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Non-</a:t>
            </a:r>
            <a:r>
              <a:rPr lang="en-US" dirty="0" err="1"/>
              <a:t>kernelized</a:t>
            </a:r>
            <a:r>
              <a:rPr lang="en-US" dirty="0"/>
              <a:t> </a:t>
            </a:r>
            <a:endParaRPr lang="en-US" dirty="0" smtClean="0"/>
          </a:p>
          <a:p>
            <a:pPr algn="ctr"/>
            <a:r>
              <a:rPr lang="en-US" dirty="0"/>
              <a:t>l</a:t>
            </a:r>
            <a:r>
              <a:rPr lang="en-US" dirty="0" smtClean="0"/>
              <a:t>inear models with matrix inversion </a:t>
            </a:r>
          </a:p>
          <a:p>
            <a:pPr algn="ctr"/>
            <a:r>
              <a:rPr lang="en-US" dirty="0" smtClean="0"/>
              <a:t>or QP solvers</a:t>
            </a:r>
          </a:p>
          <a:p>
            <a:pPr algn="ctr"/>
            <a:r>
              <a:rPr lang="en-US" b="1" dirty="0" smtClean="0"/>
              <a:t>(inversion of a (d, d) matrix)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4648200" y="1453359"/>
            <a:ext cx="2506327" cy="4762499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</a:t>
            </a:r>
            <a:r>
              <a:rPr lang="en-US" dirty="0" err="1" smtClean="0"/>
              <a:t>kernelized</a:t>
            </a:r>
            <a:r>
              <a:rPr lang="en-US" dirty="0" smtClean="0"/>
              <a:t> </a:t>
            </a:r>
          </a:p>
          <a:p>
            <a:pPr algn="ctr"/>
            <a:r>
              <a:rPr lang="en-US" dirty="0"/>
              <a:t>l</a:t>
            </a:r>
            <a:r>
              <a:rPr lang="en-US" dirty="0" smtClean="0"/>
              <a:t>inear models with gradient descent</a:t>
            </a:r>
          </a:p>
          <a:p>
            <a:pPr algn="ctr"/>
            <a:r>
              <a:rPr lang="en-US" dirty="0" smtClean="0"/>
              <a:t>(no matrix inversion)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35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0" grpId="0" animBg="1"/>
      <p:bldP spid="62" grpId="0" animBg="1"/>
      <p:bldP spid="56" grpId="0" animBg="1"/>
      <p:bldP spid="6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Memory usage domains</a:t>
            </a:r>
            <a:br>
              <a:rPr lang="en-US" dirty="0" smtClean="0"/>
            </a:br>
            <a:r>
              <a:rPr lang="en-US" sz="2700" dirty="0" smtClean="0"/>
              <a:t>Key: do we need to store the (N, N) matrix K or (d, d) matrix X</a:t>
            </a:r>
            <a:r>
              <a:rPr lang="en-US" sz="2700" baseline="30000" dirty="0" smtClean="0"/>
              <a:t>T</a:t>
            </a:r>
            <a:r>
              <a:rPr lang="en-US" sz="2700" dirty="0" smtClean="0"/>
              <a:t>X?</a:t>
            </a:r>
            <a:endParaRPr lang="en-US" sz="2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54"/>
          <p:cNvGrpSpPr>
            <a:grpSpLocks/>
          </p:cNvGrpSpPr>
          <p:nvPr/>
        </p:nvGrpSpPr>
        <p:grpSpPr bwMode="auto">
          <a:xfrm>
            <a:off x="196056" y="1517652"/>
            <a:ext cx="8066088" cy="5262562"/>
            <a:chOff x="306" y="1005"/>
            <a:chExt cx="5081" cy="3315"/>
          </a:xfrm>
        </p:grpSpPr>
        <p:grpSp>
          <p:nvGrpSpPr>
            <p:cNvPr id="6" name="Group 53"/>
            <p:cNvGrpSpPr>
              <a:grpSpLocks/>
            </p:cNvGrpSpPr>
            <p:nvPr/>
          </p:nvGrpSpPr>
          <p:grpSpPr bwMode="auto">
            <a:xfrm>
              <a:off x="306" y="1005"/>
              <a:ext cx="5081" cy="3105"/>
              <a:chOff x="306" y="1005"/>
              <a:chExt cx="5081" cy="3105"/>
            </a:xfrm>
          </p:grpSpPr>
          <p:sp>
            <p:nvSpPr>
              <p:cNvPr id="12" name="Oval 2"/>
              <p:cNvSpPr>
                <a:spLocks noChangeArrowheads="1"/>
              </p:cNvSpPr>
              <p:nvPr/>
            </p:nvSpPr>
            <p:spPr bwMode="auto">
              <a:xfrm>
                <a:off x="2564" y="1142"/>
                <a:ext cx="2070" cy="155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 b="0"/>
              </a:p>
            </p:txBody>
          </p:sp>
          <p:sp>
            <p:nvSpPr>
              <p:cNvPr id="13" name="Line 4"/>
              <p:cNvSpPr>
                <a:spLocks noChangeShapeType="1"/>
              </p:cNvSpPr>
              <p:nvPr/>
            </p:nvSpPr>
            <p:spPr bwMode="auto">
              <a:xfrm flipH="1" flipV="1">
                <a:off x="1321" y="1005"/>
                <a:ext cx="1" cy="29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Line 5"/>
              <p:cNvSpPr>
                <a:spLocks noChangeShapeType="1"/>
              </p:cNvSpPr>
              <p:nvPr/>
            </p:nvSpPr>
            <p:spPr bwMode="auto">
              <a:xfrm>
                <a:off x="1322" y="3960"/>
                <a:ext cx="33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Text Box 6"/>
              <p:cNvSpPr txBox="1">
                <a:spLocks noChangeArrowheads="1"/>
              </p:cNvSpPr>
              <p:nvPr/>
            </p:nvSpPr>
            <p:spPr bwMode="auto">
              <a:xfrm>
                <a:off x="4667" y="3819"/>
                <a:ext cx="72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sz="2400" dirty="0">
                    <a:latin typeface="Arial Narrow" pitchFamily="34" charset="0"/>
                  </a:rPr>
                  <a:t>d</a:t>
                </a:r>
                <a:r>
                  <a:rPr lang="en-US" altLang="en-US" sz="2400" dirty="0" smtClean="0">
                    <a:latin typeface="Arial Narrow" pitchFamily="34" charset="0"/>
                  </a:rPr>
                  <a:t> i</a:t>
                </a:r>
                <a:r>
                  <a:rPr lang="en-US" altLang="en-US" sz="2400" b="0" dirty="0" smtClean="0">
                    <a:latin typeface="Arial Narrow" pitchFamily="34" charset="0"/>
                  </a:rPr>
                  <a:t>nputs </a:t>
                </a:r>
                <a:endParaRPr lang="en-US" altLang="en-US" sz="2400" b="0" dirty="0"/>
              </a:p>
            </p:txBody>
          </p:sp>
          <p:sp>
            <p:nvSpPr>
              <p:cNvPr id="16" name="Text Box 7"/>
              <p:cNvSpPr txBox="1">
                <a:spLocks noChangeArrowheads="1"/>
              </p:cNvSpPr>
              <p:nvPr/>
            </p:nvSpPr>
            <p:spPr bwMode="auto">
              <a:xfrm>
                <a:off x="306" y="2256"/>
                <a:ext cx="864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sz="2400" b="0" dirty="0" smtClean="0">
                    <a:latin typeface="Arial Narrow" pitchFamily="34" charset="0"/>
                  </a:rPr>
                  <a:t>N training examples</a:t>
                </a:r>
              </a:p>
            </p:txBody>
          </p:sp>
          <p:grpSp>
            <p:nvGrpSpPr>
              <p:cNvPr id="17" name="Group 8"/>
              <p:cNvGrpSpPr>
                <a:grpSpLocks/>
              </p:cNvGrpSpPr>
              <p:nvPr/>
            </p:nvGrpSpPr>
            <p:grpSpPr bwMode="auto">
              <a:xfrm>
                <a:off x="1322" y="3918"/>
                <a:ext cx="2016" cy="170"/>
                <a:chOff x="1872" y="3648"/>
                <a:chExt cx="2880" cy="144"/>
              </a:xfrm>
            </p:grpSpPr>
            <p:sp>
              <p:nvSpPr>
                <p:cNvPr id="41" name="Line 9"/>
                <p:cNvSpPr>
                  <a:spLocks noChangeShapeType="1"/>
                </p:cNvSpPr>
                <p:nvPr/>
              </p:nvSpPr>
              <p:spPr bwMode="auto">
                <a:xfrm>
                  <a:off x="187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Line 10"/>
                <p:cNvSpPr>
                  <a:spLocks noChangeShapeType="1"/>
                </p:cNvSpPr>
                <p:nvPr/>
              </p:nvSpPr>
              <p:spPr bwMode="auto">
                <a:xfrm>
                  <a:off x="259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Line 11"/>
                <p:cNvSpPr>
                  <a:spLocks noChangeShapeType="1"/>
                </p:cNvSpPr>
                <p:nvPr/>
              </p:nvSpPr>
              <p:spPr bwMode="auto">
                <a:xfrm>
                  <a:off x="331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Line 12"/>
                <p:cNvSpPr>
                  <a:spLocks noChangeShapeType="1"/>
                </p:cNvSpPr>
                <p:nvPr/>
              </p:nvSpPr>
              <p:spPr bwMode="auto">
                <a:xfrm>
                  <a:off x="403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Line 13"/>
                <p:cNvSpPr>
                  <a:spLocks noChangeShapeType="1"/>
                </p:cNvSpPr>
                <p:nvPr/>
              </p:nvSpPr>
              <p:spPr bwMode="auto">
                <a:xfrm>
                  <a:off x="475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8" name="Text Box 14"/>
              <p:cNvSpPr txBox="1">
                <a:spLocks noChangeArrowheads="1"/>
              </p:cNvSpPr>
              <p:nvPr/>
            </p:nvSpPr>
            <p:spPr bwMode="auto">
              <a:xfrm>
                <a:off x="986" y="3408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endParaRPr lang="en-US" altLang="en-US" sz="2400" b="0"/>
              </a:p>
            </p:txBody>
          </p:sp>
          <p:sp>
            <p:nvSpPr>
              <p:cNvPr id="19" name="Text Box 15"/>
              <p:cNvSpPr txBox="1">
                <a:spLocks noChangeArrowheads="1"/>
              </p:cNvSpPr>
              <p:nvPr/>
            </p:nvSpPr>
            <p:spPr bwMode="auto">
              <a:xfrm>
                <a:off x="986" y="2940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r>
                  <a:rPr lang="en-US" altLang="en-US" b="0" baseline="30000">
                    <a:latin typeface="Arial Narrow" pitchFamily="34" charset="0"/>
                  </a:rPr>
                  <a:t>2</a:t>
                </a:r>
                <a:endParaRPr lang="en-US" altLang="en-US" sz="2400" b="0"/>
              </a:p>
            </p:txBody>
          </p:sp>
          <p:sp>
            <p:nvSpPr>
              <p:cNvPr id="20" name="Text Box 16"/>
              <p:cNvSpPr txBox="1">
                <a:spLocks noChangeArrowheads="1"/>
              </p:cNvSpPr>
              <p:nvPr/>
            </p:nvSpPr>
            <p:spPr bwMode="auto">
              <a:xfrm>
                <a:off x="986" y="2472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r>
                  <a:rPr lang="en-US" altLang="en-US" b="0" baseline="30000">
                    <a:latin typeface="Arial Narrow" pitchFamily="34" charset="0"/>
                  </a:rPr>
                  <a:t>3</a:t>
                </a:r>
                <a:endParaRPr lang="en-US" altLang="en-US" sz="2400" b="0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3338" y="3918"/>
                <a:ext cx="0" cy="1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3842" y="3918"/>
                <a:ext cx="0" cy="1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" name="Group 19"/>
              <p:cNvGrpSpPr>
                <a:grpSpLocks/>
              </p:cNvGrpSpPr>
              <p:nvPr/>
            </p:nvGrpSpPr>
            <p:grpSpPr bwMode="auto">
              <a:xfrm rot="-5400000">
                <a:off x="429" y="2971"/>
                <a:ext cx="1786" cy="192"/>
                <a:chOff x="1872" y="3648"/>
                <a:chExt cx="2880" cy="144"/>
              </a:xfrm>
            </p:grpSpPr>
            <p:sp>
              <p:nvSpPr>
                <p:cNvPr id="36" name="Line 20"/>
                <p:cNvSpPr>
                  <a:spLocks noChangeShapeType="1"/>
                </p:cNvSpPr>
                <p:nvPr/>
              </p:nvSpPr>
              <p:spPr bwMode="auto">
                <a:xfrm>
                  <a:off x="187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Line 21"/>
                <p:cNvSpPr>
                  <a:spLocks noChangeShapeType="1"/>
                </p:cNvSpPr>
                <p:nvPr/>
              </p:nvSpPr>
              <p:spPr bwMode="auto">
                <a:xfrm>
                  <a:off x="259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Line 22"/>
                <p:cNvSpPr>
                  <a:spLocks noChangeShapeType="1"/>
                </p:cNvSpPr>
                <p:nvPr/>
              </p:nvSpPr>
              <p:spPr bwMode="auto">
                <a:xfrm>
                  <a:off x="331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Line 23"/>
                <p:cNvSpPr>
                  <a:spLocks noChangeShapeType="1"/>
                </p:cNvSpPr>
                <p:nvPr/>
              </p:nvSpPr>
              <p:spPr bwMode="auto">
                <a:xfrm>
                  <a:off x="403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Line 24"/>
                <p:cNvSpPr>
                  <a:spLocks noChangeShapeType="1"/>
                </p:cNvSpPr>
                <p:nvPr/>
              </p:nvSpPr>
              <p:spPr bwMode="auto">
                <a:xfrm>
                  <a:off x="475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4" name="Line 25"/>
              <p:cNvSpPr>
                <a:spLocks noChangeShapeType="1"/>
              </p:cNvSpPr>
              <p:nvPr/>
            </p:nvSpPr>
            <p:spPr bwMode="auto">
              <a:xfrm rot="-5400000">
                <a:off x="1321" y="1631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26"/>
              <p:cNvSpPr txBox="1">
                <a:spLocks noChangeArrowheads="1"/>
              </p:cNvSpPr>
              <p:nvPr/>
            </p:nvSpPr>
            <p:spPr bwMode="auto">
              <a:xfrm>
                <a:off x="986" y="2047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r>
                  <a:rPr lang="en-US" altLang="en-US" b="0" baseline="30000">
                    <a:latin typeface="Arial Narrow" pitchFamily="34" charset="0"/>
                  </a:rPr>
                  <a:t>4</a:t>
                </a:r>
                <a:endParaRPr lang="en-US" altLang="en-US" sz="2400" b="0"/>
              </a:p>
            </p:txBody>
          </p:sp>
          <p:sp>
            <p:nvSpPr>
              <p:cNvPr id="26" name="Text Box 27"/>
              <p:cNvSpPr txBox="1">
                <a:spLocks noChangeArrowheads="1"/>
              </p:cNvSpPr>
              <p:nvPr/>
            </p:nvSpPr>
            <p:spPr bwMode="auto">
              <a:xfrm>
                <a:off x="986" y="1622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 dirty="0">
                    <a:latin typeface="Arial Narrow" pitchFamily="34" charset="0"/>
                  </a:rPr>
                  <a:t>10</a:t>
                </a:r>
                <a:r>
                  <a:rPr lang="en-US" altLang="en-US" b="0" baseline="30000" dirty="0">
                    <a:latin typeface="Arial Narrow" pitchFamily="34" charset="0"/>
                  </a:rPr>
                  <a:t>5</a:t>
                </a:r>
                <a:endParaRPr lang="en-US" altLang="en-US" sz="2400" b="0" dirty="0"/>
              </a:p>
            </p:txBody>
          </p:sp>
          <p:sp>
            <p:nvSpPr>
              <p:cNvPr id="27" name="Oval 28"/>
              <p:cNvSpPr>
                <a:spLocks noChangeArrowheads="1"/>
              </p:cNvSpPr>
              <p:nvPr/>
            </p:nvSpPr>
            <p:spPr bwMode="auto">
              <a:xfrm>
                <a:off x="1758" y="2607"/>
                <a:ext cx="2748" cy="1043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Text Box 29"/>
              <p:cNvSpPr txBox="1">
                <a:spLocks noChangeArrowheads="1"/>
              </p:cNvSpPr>
              <p:nvPr/>
            </p:nvSpPr>
            <p:spPr bwMode="auto">
              <a:xfrm>
                <a:off x="2661" y="3019"/>
                <a:ext cx="148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sz="2400" b="0">
                    <a:latin typeface="Arial Narrow" pitchFamily="34" charset="0"/>
                  </a:rPr>
                  <a:t>Bioinformatics</a:t>
                </a:r>
                <a:endParaRPr lang="en-US" altLang="en-US" sz="2400" b="0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1466" y="1311"/>
                <a:ext cx="990" cy="863"/>
              </a:xfrm>
              <a:prstGeom prst="ellipse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dirty="0">
                    <a:latin typeface="Arial Narrow" pitchFamily="34" charset="0"/>
                  </a:rPr>
                  <a:t>Ecology  </a:t>
                </a:r>
                <a:endParaRPr lang="en-US" altLang="en-US" dirty="0"/>
              </a:p>
            </p:txBody>
          </p:sp>
          <p:sp>
            <p:nvSpPr>
              <p:cNvPr id="30" name="Oval 31"/>
              <p:cNvSpPr>
                <a:spLocks noChangeArrowheads="1"/>
              </p:cNvSpPr>
              <p:nvPr/>
            </p:nvSpPr>
            <p:spPr bwMode="auto">
              <a:xfrm>
                <a:off x="2186" y="1491"/>
                <a:ext cx="841" cy="1496"/>
              </a:xfrm>
              <a:prstGeom prst="ellipse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 b="0" dirty="0">
                  <a:latin typeface="Arial Narrow" pitchFamily="34" charset="0"/>
                </a:endParaRPr>
              </a:p>
              <a:p>
                <a:endParaRPr lang="en-US" altLang="en-US" sz="2400" b="0" dirty="0">
                  <a:latin typeface="Arial Narrow" pitchFamily="34" charset="0"/>
                </a:endParaRPr>
              </a:p>
              <a:p>
                <a:endParaRPr lang="en-US" altLang="en-US" sz="2400" b="0" dirty="0">
                  <a:latin typeface="Arial Narrow" pitchFamily="34" charset="0"/>
                </a:endParaRPr>
              </a:p>
              <a:p>
                <a:endParaRPr lang="en-US" altLang="en-US" sz="2000" dirty="0" smtClean="0">
                  <a:latin typeface="Arial Narrow" pitchFamily="34" charset="0"/>
                </a:endParaRPr>
              </a:p>
              <a:p>
                <a:r>
                  <a:rPr lang="en-US" altLang="en-US" sz="2000" dirty="0">
                    <a:latin typeface="Arial Narrow" pitchFamily="34" charset="0"/>
                  </a:rPr>
                  <a:t> </a:t>
                </a:r>
                <a:r>
                  <a:rPr lang="en-US" altLang="en-US" sz="2000" dirty="0" smtClean="0">
                    <a:latin typeface="Arial Narrow" pitchFamily="34" charset="0"/>
                  </a:rPr>
                  <a:t> OCR</a:t>
                </a:r>
                <a:endParaRPr lang="en-US" altLang="en-US" sz="2000" dirty="0">
                  <a:latin typeface="Arial Narrow" pitchFamily="34" charset="0"/>
                </a:endParaRPr>
              </a:p>
              <a:p>
                <a:r>
                  <a:rPr lang="en-US" altLang="en-US" sz="2000" dirty="0" smtClean="0">
                    <a:latin typeface="Arial Narrow" pitchFamily="34" charset="0"/>
                  </a:rPr>
                  <a:t>  HWR</a:t>
                </a:r>
                <a:endParaRPr lang="en-US" altLang="en-US" sz="2000" dirty="0"/>
              </a:p>
            </p:txBody>
          </p:sp>
          <p:sp>
            <p:nvSpPr>
              <p:cNvPr id="31" name="Oval 32"/>
              <p:cNvSpPr>
                <a:spLocks noChangeArrowheads="1"/>
              </p:cNvSpPr>
              <p:nvPr/>
            </p:nvSpPr>
            <p:spPr bwMode="auto">
              <a:xfrm>
                <a:off x="2099" y="1045"/>
                <a:ext cx="1093" cy="892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sz="2000" dirty="0" smtClean="0">
                    <a:latin typeface="Arial Narrow" pitchFamily="34" charset="0"/>
                  </a:rPr>
                  <a:t>   Market</a:t>
                </a:r>
                <a:endParaRPr lang="en-US" altLang="en-US" sz="2000" dirty="0">
                  <a:latin typeface="Arial Narrow" pitchFamily="34" charset="0"/>
                </a:endParaRPr>
              </a:p>
              <a:p>
                <a:r>
                  <a:rPr lang="en-US" altLang="en-US" sz="2000" dirty="0" smtClean="0">
                    <a:latin typeface="Arial Narrow" pitchFamily="34" charset="0"/>
                  </a:rPr>
                  <a:t>  Analysis</a:t>
                </a:r>
                <a:endParaRPr lang="en-US" altLang="en-US" sz="2000" b="0" dirty="0"/>
              </a:p>
            </p:txBody>
          </p:sp>
          <p:sp>
            <p:nvSpPr>
              <p:cNvPr id="32" name="Oval 33"/>
              <p:cNvSpPr>
                <a:spLocks noChangeArrowheads="1"/>
              </p:cNvSpPr>
              <p:nvPr/>
            </p:nvSpPr>
            <p:spPr bwMode="auto">
              <a:xfrm>
                <a:off x="2090" y="1742"/>
                <a:ext cx="1880" cy="773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dirty="0" smtClean="0">
                    <a:latin typeface="Arial Narrow" pitchFamily="34" charset="0"/>
                  </a:rPr>
                  <a:t>              Text</a:t>
                </a:r>
                <a:endParaRPr lang="en-US" altLang="en-US" dirty="0">
                  <a:latin typeface="Arial Narrow" pitchFamily="34" charset="0"/>
                </a:endParaRPr>
              </a:p>
              <a:p>
                <a:r>
                  <a:rPr lang="en-US" altLang="en-US" dirty="0" smtClean="0">
                    <a:latin typeface="Arial Narrow" pitchFamily="34" charset="0"/>
                  </a:rPr>
                  <a:t>       Categorization</a:t>
                </a:r>
                <a:endParaRPr lang="en-US" altLang="en-US" dirty="0">
                  <a:latin typeface="Arial Narrow" pitchFamily="34" charset="0"/>
                </a:endParaRPr>
              </a:p>
            </p:txBody>
          </p:sp>
          <p:sp>
            <p:nvSpPr>
              <p:cNvPr id="33" name="Text Box 34"/>
              <p:cNvSpPr txBox="1">
                <a:spLocks noChangeArrowheads="1"/>
              </p:cNvSpPr>
              <p:nvPr/>
            </p:nvSpPr>
            <p:spPr bwMode="auto">
              <a:xfrm>
                <a:off x="3443" y="1331"/>
                <a:ext cx="675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en-US" dirty="0" smtClean="0">
                    <a:latin typeface="Arial Narrow" pitchFamily="34" charset="0"/>
                  </a:rPr>
                  <a:t>Computer</a:t>
                </a:r>
                <a:endParaRPr lang="en-US" altLang="en-US" dirty="0">
                  <a:latin typeface="Arial Narrow" pitchFamily="34" charset="0"/>
                </a:endParaRPr>
              </a:p>
              <a:p>
                <a:pPr algn="l"/>
                <a:r>
                  <a:rPr lang="en-US" altLang="en-US" dirty="0">
                    <a:latin typeface="Arial Narrow" pitchFamily="34" charset="0"/>
                  </a:rPr>
                  <a:t>  Vision</a:t>
                </a:r>
                <a:endParaRPr lang="en-US" altLang="en-US" sz="2400" b="0" dirty="0"/>
              </a:p>
            </p:txBody>
          </p:sp>
          <p:sp>
            <p:nvSpPr>
              <p:cNvPr id="34" name="Oval 35"/>
              <p:cNvSpPr>
                <a:spLocks noChangeArrowheads="1"/>
              </p:cNvSpPr>
              <p:nvPr/>
            </p:nvSpPr>
            <p:spPr bwMode="auto">
              <a:xfrm>
                <a:off x="1610" y="2115"/>
                <a:ext cx="532" cy="1607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 b="0"/>
              </a:p>
            </p:txBody>
          </p:sp>
          <p:sp>
            <p:nvSpPr>
              <p:cNvPr id="35" name="Rectangle 36"/>
              <p:cNvSpPr>
                <a:spLocks noChangeArrowheads="1"/>
              </p:cNvSpPr>
              <p:nvPr/>
            </p:nvSpPr>
            <p:spPr bwMode="auto">
              <a:xfrm rot="16200000">
                <a:off x="1267" y="2785"/>
                <a:ext cx="1198" cy="231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en-US" dirty="0">
                    <a:latin typeface="Arial Narrow" pitchFamily="34" charset="0"/>
                  </a:rPr>
                  <a:t>System diagnosis</a:t>
                </a:r>
              </a:p>
            </p:txBody>
          </p:sp>
        </p:grpSp>
        <p:sp>
          <p:nvSpPr>
            <p:cNvPr id="7" name="Text Box 37"/>
            <p:cNvSpPr txBox="1">
              <a:spLocks noChangeArrowheads="1"/>
            </p:cNvSpPr>
            <p:nvPr/>
          </p:nvSpPr>
          <p:spPr bwMode="auto">
            <a:xfrm>
              <a:off x="1722" y="4089"/>
              <a:ext cx="2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endParaRPr lang="en-US" altLang="en-US" sz="2400" b="0"/>
            </a:p>
          </p:txBody>
        </p:sp>
        <p:sp>
          <p:nvSpPr>
            <p:cNvPr id="8" name="Text Box 38"/>
            <p:cNvSpPr txBox="1">
              <a:spLocks noChangeArrowheads="1"/>
            </p:cNvSpPr>
            <p:nvPr/>
          </p:nvSpPr>
          <p:spPr bwMode="auto">
            <a:xfrm>
              <a:off x="2178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r>
                <a:rPr lang="en-US" altLang="en-US" b="0" baseline="30000">
                  <a:latin typeface="Arial Narrow" pitchFamily="34" charset="0"/>
                </a:rPr>
                <a:t>2</a:t>
              </a:r>
              <a:endParaRPr lang="en-US" altLang="en-US" sz="2400" b="0"/>
            </a:p>
          </p:txBody>
        </p:sp>
        <p:sp>
          <p:nvSpPr>
            <p:cNvPr id="9" name="Text Box 39"/>
            <p:cNvSpPr txBox="1">
              <a:spLocks noChangeArrowheads="1"/>
            </p:cNvSpPr>
            <p:nvPr/>
          </p:nvSpPr>
          <p:spPr bwMode="auto">
            <a:xfrm>
              <a:off x="2690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r>
                <a:rPr lang="en-US" altLang="en-US" b="0" baseline="30000">
                  <a:latin typeface="Arial Narrow" pitchFamily="34" charset="0"/>
                </a:rPr>
                <a:t>3</a:t>
              </a:r>
              <a:endParaRPr lang="en-US" altLang="en-US" sz="2400" b="0"/>
            </a:p>
          </p:txBody>
        </p:sp>
        <p:sp>
          <p:nvSpPr>
            <p:cNvPr id="10" name="Text Box 40"/>
            <p:cNvSpPr txBox="1">
              <a:spLocks noChangeArrowheads="1"/>
            </p:cNvSpPr>
            <p:nvPr/>
          </p:nvSpPr>
          <p:spPr bwMode="auto">
            <a:xfrm>
              <a:off x="3194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r>
                <a:rPr lang="en-US" altLang="en-US" b="0" baseline="30000">
                  <a:latin typeface="Arial Narrow" pitchFamily="34" charset="0"/>
                </a:rPr>
                <a:t>4</a:t>
              </a:r>
              <a:endParaRPr lang="en-US" altLang="en-US" sz="2400" b="0"/>
            </a:p>
          </p:txBody>
        </p:sp>
        <p:sp>
          <p:nvSpPr>
            <p:cNvPr id="11" name="Text Box 41"/>
            <p:cNvSpPr txBox="1">
              <a:spLocks noChangeArrowheads="1"/>
            </p:cNvSpPr>
            <p:nvPr/>
          </p:nvSpPr>
          <p:spPr bwMode="auto">
            <a:xfrm>
              <a:off x="3706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 dirty="0">
                  <a:latin typeface="Arial Narrow" pitchFamily="34" charset="0"/>
                </a:rPr>
                <a:t>10</a:t>
              </a:r>
              <a:r>
                <a:rPr lang="en-US" altLang="en-US" b="0" baseline="30000" dirty="0">
                  <a:latin typeface="Arial Narrow" pitchFamily="34" charset="0"/>
                </a:rPr>
                <a:t>5</a:t>
              </a:r>
              <a:endParaRPr lang="en-US" altLang="en-US" sz="2400" b="0" dirty="0"/>
            </a:p>
          </p:txBody>
        </p:sp>
      </p:grp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6588100" y="6140453"/>
            <a:ext cx="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Text Box 41"/>
          <p:cNvSpPr txBox="1">
            <a:spLocks noChangeArrowheads="1"/>
          </p:cNvSpPr>
          <p:nvPr/>
        </p:nvSpPr>
        <p:spPr bwMode="auto">
          <a:xfrm>
            <a:off x="6372200" y="64119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b="0" dirty="0" smtClean="0">
                <a:latin typeface="Arial Narrow" pitchFamily="34" charset="0"/>
              </a:rPr>
              <a:t>10</a:t>
            </a:r>
            <a:r>
              <a:rPr lang="en-US" altLang="en-US" baseline="30000" dirty="0">
                <a:latin typeface="Arial Narrow" pitchFamily="34" charset="0"/>
              </a:rPr>
              <a:t>6</a:t>
            </a:r>
            <a:endParaRPr lang="en-US" altLang="en-US" sz="2400" b="0" dirty="0"/>
          </a:p>
        </p:txBody>
      </p:sp>
      <p:sp>
        <p:nvSpPr>
          <p:cNvPr id="48" name="Line 25"/>
          <p:cNvSpPr>
            <a:spLocks noChangeShapeType="1"/>
          </p:cNvSpPr>
          <p:nvPr/>
        </p:nvSpPr>
        <p:spPr bwMode="auto">
          <a:xfrm rot="16200000">
            <a:off x="1807369" y="17501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Text Box 27"/>
          <p:cNvSpPr txBox="1">
            <a:spLocks noChangeArrowheads="1"/>
          </p:cNvSpPr>
          <p:nvPr/>
        </p:nvSpPr>
        <p:spPr bwMode="auto">
          <a:xfrm>
            <a:off x="1275556" y="1735838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b="0" dirty="0" smtClean="0">
                <a:latin typeface="Arial Narrow" pitchFamily="34" charset="0"/>
              </a:rPr>
              <a:t>10</a:t>
            </a:r>
            <a:r>
              <a:rPr lang="en-US" altLang="en-US" baseline="30000" dirty="0" smtClean="0">
                <a:latin typeface="Arial Narrow" pitchFamily="34" charset="0"/>
              </a:rPr>
              <a:t>6</a:t>
            </a:r>
            <a:endParaRPr lang="en-US" altLang="en-US" sz="2400" b="0" dirty="0"/>
          </a:p>
        </p:txBody>
      </p:sp>
      <p:sp>
        <p:nvSpPr>
          <p:cNvPr id="52" name="Rectangle 51"/>
          <p:cNvSpPr/>
          <p:nvPr/>
        </p:nvSpPr>
        <p:spPr>
          <a:xfrm>
            <a:off x="1800847" y="1453359"/>
            <a:ext cx="5353680" cy="479504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Linear model with Hebb’s rule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800846" y="3657600"/>
            <a:ext cx="5359191" cy="2590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Kernel methods, </a:t>
            </a:r>
          </a:p>
          <a:p>
            <a:pPr algn="ctr"/>
            <a:r>
              <a:rPr lang="en-US" dirty="0" smtClean="0"/>
              <a:t>including </a:t>
            </a:r>
            <a:r>
              <a:rPr lang="en-US" dirty="0" err="1" smtClean="0"/>
              <a:t>kernelized</a:t>
            </a:r>
            <a:r>
              <a:rPr lang="en-US" dirty="0" smtClean="0"/>
              <a:t> linear models</a:t>
            </a:r>
          </a:p>
          <a:p>
            <a:pPr algn="ctr"/>
            <a:r>
              <a:rPr lang="en-US" dirty="0" smtClean="0"/>
              <a:t>with matrix inversion or QP methods.</a:t>
            </a:r>
          </a:p>
          <a:p>
            <a:pPr algn="ctr"/>
            <a:r>
              <a:rPr lang="en-US" b="1" dirty="0" smtClean="0"/>
              <a:t>Need (N, N) matrix K.</a:t>
            </a:r>
            <a:endParaRPr lang="en-US" b="1" dirty="0"/>
          </a:p>
        </p:txBody>
      </p:sp>
      <p:sp>
        <p:nvSpPr>
          <p:cNvPr id="62" name="Rectangle 61"/>
          <p:cNvSpPr/>
          <p:nvPr/>
        </p:nvSpPr>
        <p:spPr>
          <a:xfrm>
            <a:off x="1795336" y="1453361"/>
            <a:ext cx="5359191" cy="22042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Kernel methods, </a:t>
            </a:r>
          </a:p>
          <a:p>
            <a:pPr algn="ctr"/>
            <a:r>
              <a:rPr lang="en-US" dirty="0" smtClean="0"/>
              <a:t>including </a:t>
            </a:r>
            <a:r>
              <a:rPr lang="en-US" dirty="0" err="1" smtClean="0"/>
              <a:t>kernelized</a:t>
            </a:r>
            <a:r>
              <a:rPr lang="en-US" dirty="0" smtClean="0"/>
              <a:t> linear models</a:t>
            </a:r>
          </a:p>
          <a:p>
            <a:pPr algn="ctr"/>
            <a:r>
              <a:rPr lang="en-US" dirty="0" smtClean="0"/>
              <a:t>with gradient descent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800847" y="1453359"/>
            <a:ext cx="2847353" cy="4795041"/>
          </a:xfrm>
          <a:prstGeom prst="rect">
            <a:avLst/>
          </a:prstGeom>
          <a:solidFill>
            <a:srgbClr val="92D050">
              <a:alpha val="79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Non-</a:t>
            </a:r>
            <a:r>
              <a:rPr lang="en-US" dirty="0" err="1"/>
              <a:t>kernelized</a:t>
            </a:r>
            <a:r>
              <a:rPr lang="en-US" dirty="0"/>
              <a:t> </a:t>
            </a:r>
            <a:endParaRPr lang="en-US" dirty="0" smtClean="0"/>
          </a:p>
          <a:p>
            <a:pPr algn="ctr"/>
            <a:r>
              <a:rPr lang="en-US" dirty="0"/>
              <a:t>l</a:t>
            </a:r>
            <a:r>
              <a:rPr lang="en-US" dirty="0" smtClean="0"/>
              <a:t>inear models with matrix inversion </a:t>
            </a:r>
          </a:p>
          <a:p>
            <a:pPr algn="ctr"/>
            <a:r>
              <a:rPr lang="en-US" dirty="0" smtClean="0"/>
              <a:t>or QP solvers</a:t>
            </a:r>
          </a:p>
          <a:p>
            <a:pPr algn="ctr"/>
            <a:r>
              <a:rPr lang="en-US" b="1" dirty="0" smtClean="0"/>
              <a:t>(need (d, d) matrix </a:t>
            </a:r>
            <a:r>
              <a:rPr lang="en-US" b="1" dirty="0"/>
              <a:t>X</a:t>
            </a:r>
            <a:r>
              <a:rPr lang="en-US" b="1" baseline="30000" dirty="0"/>
              <a:t>T</a:t>
            </a:r>
            <a:r>
              <a:rPr lang="en-US" b="1" dirty="0"/>
              <a:t>X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4648200" y="1453359"/>
            <a:ext cx="2506327" cy="4762499"/>
          </a:xfrm>
          <a:prstGeom prst="rect">
            <a:avLst/>
          </a:prstGeom>
          <a:solidFill>
            <a:schemeClr val="accent3">
              <a:lumMod val="75000"/>
              <a:alpha val="66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</a:t>
            </a:r>
            <a:r>
              <a:rPr lang="en-US" dirty="0" err="1" smtClean="0"/>
              <a:t>kernelized</a:t>
            </a:r>
            <a:r>
              <a:rPr lang="en-US" dirty="0" smtClean="0"/>
              <a:t> </a:t>
            </a:r>
          </a:p>
          <a:p>
            <a:pPr algn="ctr"/>
            <a:r>
              <a:rPr lang="en-US" dirty="0"/>
              <a:t>l</a:t>
            </a:r>
            <a:r>
              <a:rPr lang="en-US" dirty="0" smtClean="0"/>
              <a:t>inear models with gradient descent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5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0" grpId="0" animBg="1"/>
      <p:bldP spid="62" grpId="0" animBg="1"/>
      <p:bldP spid="56" grpId="0" animBg="1"/>
      <p:bldP spid="6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questions: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825" y="2362200"/>
            <a:ext cx="8229600" cy="472440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altLang="en-US" dirty="0" smtClean="0"/>
              <a:t>Should the loss function </a:t>
            </a:r>
            <a:r>
              <a:rPr lang="en-US" altLang="en-US" dirty="0" smtClean="0">
                <a:sym typeface="Symbol" pitchFamily="18" charset="2"/>
              </a:rPr>
              <a:t>L be the same for training and testing?</a:t>
            </a:r>
          </a:p>
          <a:p>
            <a:pPr marL="514350" indent="-514350">
              <a:buFont typeface="+mj-lt"/>
              <a:buAutoNum type="arabicParenR"/>
            </a:pPr>
            <a:endParaRPr lang="en-US" altLang="en-US" dirty="0">
              <a:sym typeface="Symbol" pitchFamily="18" charset="2"/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altLang="en-US" dirty="0" smtClean="0">
                <a:sym typeface="Symbol" pitchFamily="18" charset="2"/>
              </a:rPr>
              <a:t>How do I compute error bars?</a:t>
            </a:r>
          </a:p>
          <a:p>
            <a:pPr marL="514350" indent="-514350">
              <a:buFont typeface="+mj-lt"/>
              <a:buAutoNum type="arabicParenR"/>
            </a:pPr>
            <a:endParaRPr lang="en-US" altLang="en-US" dirty="0">
              <a:sym typeface="Symbol" pitchFamily="18" charset="2"/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altLang="en-US" dirty="0" smtClean="0">
                <a:sym typeface="Symbol" pitchFamily="18" charset="2"/>
              </a:rPr>
              <a:t>How many test examples are needed to get “significant” results?</a:t>
            </a:r>
          </a:p>
          <a:p>
            <a:pPr marL="514350" indent="-514350">
              <a:buFont typeface="+mj-lt"/>
              <a:buAutoNum type="arabicParenR"/>
            </a:pPr>
            <a:endParaRPr lang="en-US" altLang="en-US" dirty="0">
              <a:sym typeface="Symbol" pitchFamily="18" charset="2"/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altLang="en-US" dirty="0" smtClean="0"/>
              <a:t>Can the test set be used to compare several models?</a:t>
            </a:r>
          </a:p>
          <a:p>
            <a:pPr marL="514350" indent="-514350">
              <a:buFont typeface="+mj-lt"/>
              <a:buAutoNum type="arabicParenR"/>
            </a:pPr>
            <a:endParaRPr lang="en-US" altLang="en-US" dirty="0"/>
          </a:p>
          <a:p>
            <a:pPr marL="514350" indent="-514350">
              <a:buFont typeface="+mj-lt"/>
              <a:buAutoNum type="arabicParenR"/>
            </a:pPr>
            <a:r>
              <a:rPr lang="en-US" altLang="en-US" dirty="0" smtClean="0"/>
              <a:t>Should I continue the project or not?</a:t>
            </a:r>
          </a:p>
          <a:p>
            <a:pPr marL="514350" indent="-514350">
              <a:buFont typeface="+mj-lt"/>
              <a:buAutoNum type="arabicParenR"/>
            </a:pPr>
            <a:endParaRPr lang="en-US" altLang="en-US" dirty="0"/>
          </a:p>
          <a:p>
            <a:pPr marL="514350" indent="-514350">
              <a:buFont typeface="+mj-lt"/>
              <a:buAutoNum type="arabicParenR"/>
            </a:pPr>
            <a:r>
              <a:rPr lang="en-US" altLang="en-US" dirty="0" smtClean="0"/>
              <a:t>Should I hire better data scientists or collect more data?</a:t>
            </a:r>
          </a:p>
          <a:p>
            <a:pPr marL="0" indent="0">
              <a:buNone/>
            </a:pP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28600"/>
            <a:ext cx="22574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956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Cost functions</a:t>
            </a:r>
            <a:br>
              <a:rPr lang="en-US" dirty="0" smtClean="0"/>
            </a:br>
            <a:r>
              <a:rPr lang="en-US" dirty="0" smtClean="0"/>
              <a:t>to compute a “score”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915400" cy="5029200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800"/>
              </a:spcBef>
            </a:pPr>
            <a:r>
              <a:rPr lang="en-US" dirty="0" smtClean="0"/>
              <a:t>Error rate E (or accuracy A = 1-E).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Balanced Error </a:t>
            </a:r>
            <a:r>
              <a:rPr lang="en-US" dirty="0"/>
              <a:t>R</a:t>
            </a:r>
            <a:r>
              <a:rPr lang="en-US" dirty="0" smtClean="0"/>
              <a:t>ate BER (or balanced accuracy BAC=1-BER).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Cross-entropy H=                                            </a:t>
            </a:r>
            <a:r>
              <a:rPr lang="en-US" altLang="en-US" dirty="0" smtClean="0"/>
              <a:t>).</a:t>
            </a:r>
            <a:endParaRPr lang="en-US" dirty="0" smtClean="0"/>
          </a:p>
          <a:p>
            <a:pPr>
              <a:spcBef>
                <a:spcPts val="800"/>
              </a:spcBef>
            </a:pPr>
            <a:r>
              <a:rPr lang="en-US" dirty="0" smtClean="0"/>
              <a:t>A loss based on a cost matrix:</a:t>
            </a:r>
          </a:p>
          <a:p>
            <a:pPr>
              <a:spcBef>
                <a:spcPts val="800"/>
              </a:spcBef>
            </a:pPr>
            <a:endParaRPr lang="en-US" dirty="0"/>
          </a:p>
          <a:p>
            <a:pPr>
              <a:spcBef>
                <a:spcPts val="800"/>
              </a:spcBef>
            </a:pPr>
            <a:endParaRPr lang="en-US" dirty="0" smtClean="0"/>
          </a:p>
          <a:p>
            <a:pPr>
              <a:spcBef>
                <a:spcPts val="800"/>
              </a:spcBef>
            </a:pPr>
            <a:endParaRPr lang="en-US" dirty="0" smtClean="0"/>
          </a:p>
          <a:p>
            <a:pPr>
              <a:spcBef>
                <a:spcPts val="800"/>
              </a:spcBef>
            </a:pPr>
            <a:endParaRPr lang="en-US" dirty="0"/>
          </a:p>
          <a:p>
            <a:pPr>
              <a:spcBef>
                <a:spcPts val="800"/>
              </a:spcBef>
            </a:pPr>
            <a:r>
              <a:rPr lang="en-US" dirty="0" smtClean="0"/>
              <a:t>Area under ROC curve.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Mean square error or the R</a:t>
            </a:r>
            <a:r>
              <a:rPr lang="en-US" baseline="30000" dirty="0" smtClean="0"/>
              <a:t>2 </a:t>
            </a:r>
            <a:r>
              <a:rPr lang="en-US" dirty="0" smtClean="0"/>
              <a:t>= 1-MSE/VAR.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18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750233"/>
            <a:ext cx="3200400" cy="196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743200"/>
            <a:ext cx="3657600" cy="709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2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050" name="Group 2"/>
          <p:cNvGrpSpPr>
            <a:grpSpLocks/>
          </p:cNvGrpSpPr>
          <p:nvPr/>
        </p:nvGrpSpPr>
        <p:grpSpPr bwMode="auto">
          <a:xfrm>
            <a:off x="4543425" y="2435225"/>
            <a:ext cx="4240213" cy="3919538"/>
            <a:chOff x="2862" y="1534"/>
            <a:chExt cx="2671" cy="2469"/>
          </a:xfrm>
        </p:grpSpPr>
        <p:grpSp>
          <p:nvGrpSpPr>
            <p:cNvPr id="258051" name="Group 3"/>
            <p:cNvGrpSpPr>
              <a:grpSpLocks/>
            </p:cNvGrpSpPr>
            <p:nvPr/>
          </p:nvGrpSpPr>
          <p:grpSpPr bwMode="auto">
            <a:xfrm>
              <a:off x="2862" y="1534"/>
              <a:ext cx="2621" cy="2469"/>
              <a:chOff x="2862" y="1534"/>
              <a:chExt cx="2621" cy="2469"/>
            </a:xfrm>
          </p:grpSpPr>
          <p:sp>
            <p:nvSpPr>
              <p:cNvPr id="258052" name="Rectangle 4"/>
              <p:cNvSpPr>
                <a:spLocks noChangeArrowheads="1"/>
              </p:cNvSpPr>
              <p:nvPr/>
            </p:nvSpPr>
            <p:spPr bwMode="auto">
              <a:xfrm>
                <a:off x="2999" y="1534"/>
                <a:ext cx="2441" cy="2348"/>
              </a:xfrm>
              <a:prstGeom prst="rect">
                <a:avLst/>
              </a:prstGeom>
              <a:solidFill>
                <a:srgbClr val="FFFFFF"/>
              </a:solidFill>
              <a:ln w="0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53" name="Oval 5"/>
              <p:cNvSpPr>
                <a:spLocks noChangeArrowheads="1"/>
              </p:cNvSpPr>
              <p:nvPr/>
            </p:nvSpPr>
            <p:spPr bwMode="auto">
              <a:xfrm>
                <a:off x="3869" y="3485"/>
                <a:ext cx="64" cy="61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54" name="Oval 6"/>
              <p:cNvSpPr>
                <a:spLocks noChangeArrowheads="1"/>
              </p:cNvSpPr>
              <p:nvPr/>
            </p:nvSpPr>
            <p:spPr bwMode="auto">
              <a:xfrm>
                <a:off x="3773" y="3347"/>
                <a:ext cx="65" cy="61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55" name="Oval 7"/>
              <p:cNvSpPr>
                <a:spLocks noChangeArrowheads="1"/>
              </p:cNvSpPr>
              <p:nvPr/>
            </p:nvSpPr>
            <p:spPr bwMode="auto">
              <a:xfrm>
                <a:off x="4268" y="3348"/>
                <a:ext cx="63" cy="61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56" name="Oval 8"/>
              <p:cNvSpPr>
                <a:spLocks noChangeArrowheads="1"/>
              </p:cNvSpPr>
              <p:nvPr/>
            </p:nvSpPr>
            <p:spPr bwMode="auto">
              <a:xfrm>
                <a:off x="3620" y="3327"/>
                <a:ext cx="63" cy="62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57" name="Oval 9"/>
              <p:cNvSpPr>
                <a:spLocks noChangeArrowheads="1"/>
              </p:cNvSpPr>
              <p:nvPr/>
            </p:nvSpPr>
            <p:spPr bwMode="auto">
              <a:xfrm>
                <a:off x="3474" y="3111"/>
                <a:ext cx="64" cy="61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58" name="Oval 10"/>
              <p:cNvSpPr>
                <a:spLocks noChangeArrowheads="1"/>
              </p:cNvSpPr>
              <p:nvPr/>
            </p:nvSpPr>
            <p:spPr bwMode="auto">
              <a:xfrm>
                <a:off x="3341" y="2936"/>
                <a:ext cx="64" cy="61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59" name="Oval 11"/>
              <p:cNvSpPr>
                <a:spLocks noChangeArrowheads="1"/>
              </p:cNvSpPr>
              <p:nvPr/>
            </p:nvSpPr>
            <p:spPr bwMode="auto">
              <a:xfrm>
                <a:off x="4127" y="2803"/>
                <a:ext cx="63" cy="61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60" name="Oval 12"/>
              <p:cNvSpPr>
                <a:spLocks noChangeArrowheads="1"/>
              </p:cNvSpPr>
              <p:nvPr/>
            </p:nvSpPr>
            <p:spPr bwMode="auto">
              <a:xfrm>
                <a:off x="4029" y="3143"/>
                <a:ext cx="63" cy="61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61" name="Oval 13"/>
              <p:cNvSpPr>
                <a:spLocks noChangeArrowheads="1"/>
              </p:cNvSpPr>
              <p:nvPr/>
            </p:nvSpPr>
            <p:spPr bwMode="auto">
              <a:xfrm>
                <a:off x="4261" y="2725"/>
                <a:ext cx="64" cy="61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62" name="Oval 14"/>
              <p:cNvSpPr>
                <a:spLocks noChangeArrowheads="1"/>
              </p:cNvSpPr>
              <p:nvPr/>
            </p:nvSpPr>
            <p:spPr bwMode="auto">
              <a:xfrm>
                <a:off x="4403" y="3001"/>
                <a:ext cx="65" cy="61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63" name="Oval 15"/>
              <p:cNvSpPr>
                <a:spLocks noChangeArrowheads="1"/>
              </p:cNvSpPr>
              <p:nvPr/>
            </p:nvSpPr>
            <p:spPr bwMode="auto">
              <a:xfrm>
                <a:off x="4248" y="2568"/>
                <a:ext cx="64" cy="61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64" name="Oval 16"/>
              <p:cNvSpPr>
                <a:spLocks noChangeArrowheads="1"/>
              </p:cNvSpPr>
              <p:nvPr/>
            </p:nvSpPr>
            <p:spPr bwMode="auto">
              <a:xfrm>
                <a:off x="4026" y="2878"/>
                <a:ext cx="64" cy="61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65" name="Oval 17"/>
              <p:cNvSpPr>
                <a:spLocks noChangeArrowheads="1"/>
              </p:cNvSpPr>
              <p:nvPr/>
            </p:nvSpPr>
            <p:spPr bwMode="auto">
              <a:xfrm>
                <a:off x="3811" y="2442"/>
                <a:ext cx="63" cy="62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66" name="Freeform 18"/>
              <p:cNvSpPr>
                <a:spLocks/>
              </p:cNvSpPr>
              <p:nvPr/>
            </p:nvSpPr>
            <p:spPr bwMode="auto">
              <a:xfrm flipV="1">
                <a:off x="4248" y="2764"/>
                <a:ext cx="81" cy="74"/>
              </a:xfrm>
              <a:custGeom>
                <a:avLst/>
                <a:gdLst>
                  <a:gd name="T0" fmla="*/ 0 w 69"/>
                  <a:gd name="T1" fmla="*/ 41 h 65"/>
                  <a:gd name="T2" fmla="*/ 26 w 69"/>
                  <a:gd name="T3" fmla="*/ 41 h 65"/>
                  <a:gd name="T4" fmla="*/ 35 w 69"/>
                  <a:gd name="T5" fmla="*/ 65 h 65"/>
                  <a:gd name="T6" fmla="*/ 43 w 69"/>
                  <a:gd name="T7" fmla="*/ 41 h 65"/>
                  <a:gd name="T8" fmla="*/ 69 w 69"/>
                  <a:gd name="T9" fmla="*/ 41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5" y="65"/>
                    </a:lnTo>
                    <a:lnTo>
                      <a:pt x="43" y="41"/>
                    </a:lnTo>
                    <a:lnTo>
                      <a:pt x="69" y="41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1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67" name="Freeform 19"/>
              <p:cNvSpPr>
                <a:spLocks/>
              </p:cNvSpPr>
              <p:nvPr/>
            </p:nvSpPr>
            <p:spPr bwMode="auto">
              <a:xfrm flipV="1">
                <a:off x="4848" y="2612"/>
                <a:ext cx="80" cy="74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68" name="Freeform 20"/>
              <p:cNvSpPr>
                <a:spLocks/>
              </p:cNvSpPr>
              <p:nvPr/>
            </p:nvSpPr>
            <p:spPr bwMode="auto">
              <a:xfrm flipV="1">
                <a:off x="4701" y="2816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69" name="Freeform 21"/>
              <p:cNvSpPr>
                <a:spLocks/>
              </p:cNvSpPr>
              <p:nvPr/>
            </p:nvSpPr>
            <p:spPr bwMode="auto">
              <a:xfrm flipV="1">
                <a:off x="4175" y="2311"/>
                <a:ext cx="81" cy="74"/>
              </a:xfrm>
              <a:custGeom>
                <a:avLst/>
                <a:gdLst>
                  <a:gd name="T0" fmla="*/ 0 w 69"/>
                  <a:gd name="T1" fmla="*/ 40 h 65"/>
                  <a:gd name="T2" fmla="*/ 26 w 69"/>
                  <a:gd name="T3" fmla="*/ 40 h 65"/>
                  <a:gd name="T4" fmla="*/ 35 w 69"/>
                  <a:gd name="T5" fmla="*/ 65 h 65"/>
                  <a:gd name="T6" fmla="*/ 43 w 69"/>
                  <a:gd name="T7" fmla="*/ 40 h 65"/>
                  <a:gd name="T8" fmla="*/ 69 w 69"/>
                  <a:gd name="T9" fmla="*/ 40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5" y="65"/>
                    </a:lnTo>
                    <a:lnTo>
                      <a:pt x="43" y="40"/>
                    </a:lnTo>
                    <a:lnTo>
                      <a:pt x="69" y="40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0" name="Freeform 22"/>
              <p:cNvSpPr>
                <a:spLocks/>
              </p:cNvSpPr>
              <p:nvPr/>
            </p:nvSpPr>
            <p:spPr bwMode="auto">
              <a:xfrm flipV="1">
                <a:off x="4916" y="2706"/>
                <a:ext cx="81" cy="74"/>
              </a:xfrm>
              <a:custGeom>
                <a:avLst/>
                <a:gdLst>
                  <a:gd name="T0" fmla="*/ 0 w 69"/>
                  <a:gd name="T1" fmla="*/ 41 h 65"/>
                  <a:gd name="T2" fmla="*/ 26 w 69"/>
                  <a:gd name="T3" fmla="*/ 41 h 65"/>
                  <a:gd name="T4" fmla="*/ 35 w 69"/>
                  <a:gd name="T5" fmla="*/ 65 h 65"/>
                  <a:gd name="T6" fmla="*/ 43 w 69"/>
                  <a:gd name="T7" fmla="*/ 41 h 65"/>
                  <a:gd name="T8" fmla="*/ 69 w 69"/>
                  <a:gd name="T9" fmla="*/ 41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5" y="65"/>
                    </a:lnTo>
                    <a:lnTo>
                      <a:pt x="43" y="41"/>
                    </a:lnTo>
                    <a:lnTo>
                      <a:pt x="69" y="41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1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1" name="Freeform 23"/>
              <p:cNvSpPr>
                <a:spLocks/>
              </p:cNvSpPr>
              <p:nvPr/>
            </p:nvSpPr>
            <p:spPr bwMode="auto">
              <a:xfrm flipV="1">
                <a:off x="4364" y="2154"/>
                <a:ext cx="81" cy="73"/>
              </a:xfrm>
              <a:custGeom>
                <a:avLst/>
                <a:gdLst>
                  <a:gd name="T0" fmla="*/ 0 w 69"/>
                  <a:gd name="T1" fmla="*/ 40 h 65"/>
                  <a:gd name="T2" fmla="*/ 26 w 69"/>
                  <a:gd name="T3" fmla="*/ 40 h 65"/>
                  <a:gd name="T4" fmla="*/ 35 w 69"/>
                  <a:gd name="T5" fmla="*/ 65 h 65"/>
                  <a:gd name="T6" fmla="*/ 43 w 69"/>
                  <a:gd name="T7" fmla="*/ 40 h 65"/>
                  <a:gd name="T8" fmla="*/ 69 w 69"/>
                  <a:gd name="T9" fmla="*/ 40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5" y="65"/>
                    </a:lnTo>
                    <a:lnTo>
                      <a:pt x="43" y="40"/>
                    </a:lnTo>
                    <a:lnTo>
                      <a:pt x="69" y="40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2" name="Freeform 24"/>
              <p:cNvSpPr>
                <a:spLocks/>
              </p:cNvSpPr>
              <p:nvPr/>
            </p:nvSpPr>
            <p:spPr bwMode="auto">
              <a:xfrm flipV="1">
                <a:off x="4359" y="2572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3" name="Freeform 25"/>
              <p:cNvSpPr>
                <a:spLocks/>
              </p:cNvSpPr>
              <p:nvPr/>
            </p:nvSpPr>
            <p:spPr bwMode="auto">
              <a:xfrm flipV="1">
                <a:off x="4415" y="2322"/>
                <a:ext cx="80" cy="74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4" name="Freeform 26"/>
              <p:cNvSpPr>
                <a:spLocks/>
              </p:cNvSpPr>
              <p:nvPr/>
            </p:nvSpPr>
            <p:spPr bwMode="auto">
              <a:xfrm flipV="1">
                <a:off x="4064" y="2185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5" name="Freeform 27"/>
              <p:cNvSpPr>
                <a:spLocks/>
              </p:cNvSpPr>
              <p:nvPr/>
            </p:nvSpPr>
            <p:spPr bwMode="auto">
              <a:xfrm flipV="1">
                <a:off x="4275" y="2054"/>
                <a:ext cx="80" cy="74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6" name="Freeform 28"/>
              <p:cNvSpPr>
                <a:spLocks/>
              </p:cNvSpPr>
              <p:nvPr/>
            </p:nvSpPr>
            <p:spPr bwMode="auto">
              <a:xfrm flipV="1">
                <a:off x="4644" y="1931"/>
                <a:ext cx="81" cy="74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7" name="Freeform 29"/>
              <p:cNvSpPr>
                <a:spLocks/>
              </p:cNvSpPr>
              <p:nvPr/>
            </p:nvSpPr>
            <p:spPr bwMode="auto">
              <a:xfrm flipV="1">
                <a:off x="4423" y="2250"/>
                <a:ext cx="80" cy="74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8" name="Freeform 30"/>
              <p:cNvSpPr>
                <a:spLocks/>
              </p:cNvSpPr>
              <p:nvPr/>
            </p:nvSpPr>
            <p:spPr bwMode="auto">
              <a:xfrm flipV="1">
                <a:off x="4862" y="2099"/>
                <a:ext cx="79" cy="73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9" name="Line 31"/>
              <p:cNvSpPr>
                <a:spLocks noChangeShapeType="1"/>
              </p:cNvSpPr>
              <p:nvPr/>
            </p:nvSpPr>
            <p:spPr bwMode="auto">
              <a:xfrm>
                <a:off x="3169" y="3718"/>
                <a:ext cx="2225" cy="0"/>
              </a:xfrm>
              <a:prstGeom prst="line">
                <a:avLst/>
              </a:prstGeom>
              <a:noFill/>
              <a:ln w="2698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80" name="Freeform 32"/>
              <p:cNvSpPr>
                <a:spLocks/>
              </p:cNvSpPr>
              <p:nvPr/>
            </p:nvSpPr>
            <p:spPr bwMode="auto">
              <a:xfrm flipV="1">
                <a:off x="5370" y="3692"/>
                <a:ext cx="70" cy="51"/>
              </a:xfrm>
              <a:custGeom>
                <a:avLst/>
                <a:gdLst>
                  <a:gd name="T0" fmla="*/ 0 w 60"/>
                  <a:gd name="T1" fmla="*/ 45 h 45"/>
                  <a:gd name="T2" fmla="*/ 60 w 60"/>
                  <a:gd name="T3" fmla="*/ 22 h 45"/>
                  <a:gd name="T4" fmla="*/ 0 w 60"/>
                  <a:gd name="T5" fmla="*/ 0 h 45"/>
                  <a:gd name="T6" fmla="*/ 21 w 60"/>
                  <a:gd name="T7" fmla="*/ 22 h 45"/>
                  <a:gd name="T8" fmla="*/ 0 w 60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5">
                    <a:moveTo>
                      <a:pt x="0" y="45"/>
                    </a:moveTo>
                    <a:lnTo>
                      <a:pt x="60" y="22"/>
                    </a:lnTo>
                    <a:lnTo>
                      <a:pt x="0" y="0"/>
                    </a:lnTo>
                    <a:lnTo>
                      <a:pt x="21" y="22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81" name="Line 33"/>
              <p:cNvSpPr>
                <a:spLocks noChangeShapeType="1"/>
              </p:cNvSpPr>
              <p:nvPr/>
            </p:nvSpPr>
            <p:spPr bwMode="auto">
              <a:xfrm flipV="1">
                <a:off x="3169" y="1578"/>
                <a:ext cx="1" cy="2140"/>
              </a:xfrm>
              <a:prstGeom prst="line">
                <a:avLst/>
              </a:prstGeom>
              <a:noFill/>
              <a:ln w="2698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82" name="Freeform 34"/>
              <p:cNvSpPr>
                <a:spLocks/>
              </p:cNvSpPr>
              <p:nvPr/>
            </p:nvSpPr>
            <p:spPr bwMode="auto">
              <a:xfrm flipV="1">
                <a:off x="3143" y="1534"/>
                <a:ext cx="53" cy="68"/>
              </a:xfrm>
              <a:custGeom>
                <a:avLst/>
                <a:gdLst>
                  <a:gd name="T0" fmla="*/ 0 w 45"/>
                  <a:gd name="T1" fmla="*/ 0 h 60"/>
                  <a:gd name="T2" fmla="*/ 22 w 45"/>
                  <a:gd name="T3" fmla="*/ 60 h 60"/>
                  <a:gd name="T4" fmla="*/ 45 w 45"/>
                  <a:gd name="T5" fmla="*/ 0 h 60"/>
                  <a:gd name="T6" fmla="*/ 22 w 45"/>
                  <a:gd name="T7" fmla="*/ 21 h 60"/>
                  <a:gd name="T8" fmla="*/ 0 w 45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60">
                    <a:moveTo>
                      <a:pt x="0" y="0"/>
                    </a:moveTo>
                    <a:lnTo>
                      <a:pt x="22" y="60"/>
                    </a:lnTo>
                    <a:lnTo>
                      <a:pt x="45" y="0"/>
                    </a:lnTo>
                    <a:lnTo>
                      <a:pt x="22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83" name="Text Box 35"/>
              <p:cNvSpPr txBox="1">
                <a:spLocks noChangeArrowheads="1"/>
              </p:cNvSpPr>
              <p:nvPr/>
            </p:nvSpPr>
            <p:spPr bwMode="auto">
              <a:xfrm>
                <a:off x="5048" y="3753"/>
                <a:ext cx="435" cy="2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>
                    <a:latin typeface="Arial" pitchFamily="34" charset="0"/>
                  </a:rPr>
                  <a:t>x</a:t>
                </a:r>
                <a:r>
                  <a:rPr lang="en-US" altLang="en-US" sz="2000" baseline="-25000">
                    <a:latin typeface="Arial" pitchFamily="34" charset="0"/>
                  </a:rPr>
                  <a:t>1</a:t>
                </a:r>
              </a:p>
            </p:txBody>
          </p:sp>
          <p:sp>
            <p:nvSpPr>
              <p:cNvPr id="258084" name="Text Box 36"/>
              <p:cNvSpPr txBox="1">
                <a:spLocks noChangeArrowheads="1"/>
              </p:cNvSpPr>
              <p:nvPr/>
            </p:nvSpPr>
            <p:spPr bwMode="auto">
              <a:xfrm>
                <a:off x="2862" y="1562"/>
                <a:ext cx="282" cy="2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>
                    <a:latin typeface="Arial" pitchFamily="34" charset="0"/>
                  </a:rPr>
                  <a:t>x</a:t>
                </a:r>
                <a:r>
                  <a:rPr lang="en-US" altLang="en-US" sz="2000" baseline="-25000">
                    <a:latin typeface="Arial" pitchFamily="34" charset="0"/>
                  </a:rPr>
                  <a:t>2</a:t>
                </a:r>
              </a:p>
            </p:txBody>
          </p:sp>
        </p:grpSp>
        <p:sp>
          <p:nvSpPr>
            <p:cNvPr id="258085" name="Freeform 37"/>
            <p:cNvSpPr>
              <a:spLocks/>
            </p:cNvSpPr>
            <p:nvPr/>
          </p:nvSpPr>
          <p:spPr bwMode="auto">
            <a:xfrm>
              <a:off x="3278" y="2101"/>
              <a:ext cx="2255" cy="888"/>
            </a:xfrm>
            <a:custGeom>
              <a:avLst/>
              <a:gdLst>
                <a:gd name="T0" fmla="*/ 2255 w 2255"/>
                <a:gd name="T1" fmla="*/ 747 h 888"/>
                <a:gd name="T2" fmla="*/ 1590 w 2255"/>
                <a:gd name="T3" fmla="*/ 868 h 888"/>
                <a:gd name="T4" fmla="*/ 1030 w 2255"/>
                <a:gd name="T5" fmla="*/ 868 h 888"/>
                <a:gd name="T6" fmla="*/ 916 w 2255"/>
                <a:gd name="T7" fmla="*/ 763 h 888"/>
                <a:gd name="T8" fmla="*/ 1087 w 2255"/>
                <a:gd name="T9" fmla="*/ 601 h 888"/>
                <a:gd name="T10" fmla="*/ 997 w 2255"/>
                <a:gd name="T11" fmla="*/ 406 h 888"/>
                <a:gd name="T12" fmla="*/ 551 w 2255"/>
                <a:gd name="T13" fmla="*/ 187 h 888"/>
                <a:gd name="T14" fmla="*/ 0 w 2255"/>
                <a:gd name="T15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55" h="888">
                  <a:moveTo>
                    <a:pt x="2255" y="747"/>
                  </a:moveTo>
                  <a:cubicBezTo>
                    <a:pt x="2024" y="797"/>
                    <a:pt x="1794" y="848"/>
                    <a:pt x="1590" y="868"/>
                  </a:cubicBezTo>
                  <a:cubicBezTo>
                    <a:pt x="1386" y="888"/>
                    <a:pt x="1142" y="885"/>
                    <a:pt x="1030" y="868"/>
                  </a:cubicBezTo>
                  <a:cubicBezTo>
                    <a:pt x="918" y="851"/>
                    <a:pt x="907" y="807"/>
                    <a:pt x="916" y="763"/>
                  </a:cubicBezTo>
                  <a:cubicBezTo>
                    <a:pt x="925" y="719"/>
                    <a:pt x="1074" y="660"/>
                    <a:pt x="1087" y="601"/>
                  </a:cubicBezTo>
                  <a:cubicBezTo>
                    <a:pt x="1100" y="542"/>
                    <a:pt x="1086" y="475"/>
                    <a:pt x="997" y="406"/>
                  </a:cubicBezTo>
                  <a:cubicBezTo>
                    <a:pt x="908" y="337"/>
                    <a:pt x="717" y="255"/>
                    <a:pt x="551" y="187"/>
                  </a:cubicBezTo>
                  <a:cubicBezTo>
                    <a:pt x="385" y="119"/>
                    <a:pt x="192" y="59"/>
                    <a:pt x="0" y="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8086" name="Rectangle 38"/>
          <p:cNvSpPr>
            <a:spLocks noGrp="1" noChangeArrowheads="1"/>
          </p:cNvSpPr>
          <p:nvPr>
            <p:ph type="title"/>
          </p:nvPr>
        </p:nvSpPr>
        <p:spPr>
          <a:xfrm>
            <a:off x="927100" y="228600"/>
            <a:ext cx="7772400" cy="1143000"/>
          </a:xfrm>
        </p:spPr>
        <p:txBody>
          <a:bodyPr/>
          <a:lstStyle/>
          <a:p>
            <a:r>
              <a:rPr lang="en-US" altLang="en-US" dirty="0" smtClean="0"/>
              <a:t>Original decision boundary</a:t>
            </a:r>
            <a:endParaRPr lang="en-US" altLang="en-US" dirty="0"/>
          </a:p>
        </p:txBody>
      </p:sp>
      <p:sp>
        <p:nvSpPr>
          <p:cNvPr id="258087" name="Oval 39"/>
          <p:cNvSpPr>
            <a:spLocks noChangeArrowheads="1"/>
          </p:cNvSpPr>
          <p:nvPr/>
        </p:nvSpPr>
        <p:spPr bwMode="auto">
          <a:xfrm>
            <a:off x="1598613" y="5532438"/>
            <a:ext cx="101600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88" name="Oval 40"/>
          <p:cNvSpPr>
            <a:spLocks noChangeArrowheads="1"/>
          </p:cNvSpPr>
          <p:nvPr/>
        </p:nvSpPr>
        <p:spPr bwMode="auto">
          <a:xfrm>
            <a:off x="1446213" y="5313363"/>
            <a:ext cx="103187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89" name="Oval 41"/>
          <p:cNvSpPr>
            <a:spLocks noChangeArrowheads="1"/>
          </p:cNvSpPr>
          <p:nvPr/>
        </p:nvSpPr>
        <p:spPr bwMode="auto">
          <a:xfrm>
            <a:off x="2232025" y="5314950"/>
            <a:ext cx="100013" cy="96838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0" name="Oval 42"/>
          <p:cNvSpPr>
            <a:spLocks noChangeArrowheads="1"/>
          </p:cNvSpPr>
          <p:nvPr/>
        </p:nvSpPr>
        <p:spPr bwMode="auto">
          <a:xfrm>
            <a:off x="1203325" y="5281613"/>
            <a:ext cx="100013" cy="98425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1" name="Oval 43"/>
          <p:cNvSpPr>
            <a:spLocks noChangeArrowheads="1"/>
          </p:cNvSpPr>
          <p:nvPr/>
        </p:nvSpPr>
        <p:spPr bwMode="auto">
          <a:xfrm>
            <a:off x="760413" y="4660900"/>
            <a:ext cx="101600" cy="96838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2" name="Oval 44"/>
          <p:cNvSpPr>
            <a:spLocks noChangeArrowheads="1"/>
          </p:cNvSpPr>
          <p:nvPr/>
        </p:nvSpPr>
        <p:spPr bwMode="auto">
          <a:xfrm>
            <a:off x="2220913" y="4325938"/>
            <a:ext cx="101600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3" name="Oval 45"/>
          <p:cNvSpPr>
            <a:spLocks noChangeArrowheads="1"/>
          </p:cNvSpPr>
          <p:nvPr/>
        </p:nvSpPr>
        <p:spPr bwMode="auto">
          <a:xfrm>
            <a:off x="2446338" y="4764088"/>
            <a:ext cx="103187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4" name="Oval 46"/>
          <p:cNvSpPr>
            <a:spLocks noChangeArrowheads="1"/>
          </p:cNvSpPr>
          <p:nvPr/>
        </p:nvSpPr>
        <p:spPr bwMode="auto">
          <a:xfrm>
            <a:off x="2200275" y="4076700"/>
            <a:ext cx="101600" cy="96838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5" name="Oval 47"/>
          <p:cNvSpPr>
            <a:spLocks noChangeArrowheads="1"/>
          </p:cNvSpPr>
          <p:nvPr/>
        </p:nvSpPr>
        <p:spPr bwMode="auto">
          <a:xfrm>
            <a:off x="1847850" y="4568825"/>
            <a:ext cx="101600" cy="96838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6" name="Freeform 48"/>
          <p:cNvSpPr>
            <a:spLocks/>
          </p:cNvSpPr>
          <p:nvPr/>
        </p:nvSpPr>
        <p:spPr bwMode="auto">
          <a:xfrm flipV="1">
            <a:off x="2200275" y="4387850"/>
            <a:ext cx="128588" cy="117475"/>
          </a:xfrm>
          <a:custGeom>
            <a:avLst/>
            <a:gdLst>
              <a:gd name="T0" fmla="*/ 0 w 69"/>
              <a:gd name="T1" fmla="*/ 41 h 65"/>
              <a:gd name="T2" fmla="*/ 26 w 69"/>
              <a:gd name="T3" fmla="*/ 41 h 65"/>
              <a:gd name="T4" fmla="*/ 35 w 69"/>
              <a:gd name="T5" fmla="*/ 65 h 65"/>
              <a:gd name="T6" fmla="*/ 43 w 69"/>
              <a:gd name="T7" fmla="*/ 41 h 65"/>
              <a:gd name="T8" fmla="*/ 69 w 69"/>
              <a:gd name="T9" fmla="*/ 41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1"/>
                </a:moveTo>
                <a:lnTo>
                  <a:pt x="26" y="41"/>
                </a:lnTo>
                <a:lnTo>
                  <a:pt x="35" y="65"/>
                </a:lnTo>
                <a:lnTo>
                  <a:pt x="43" y="41"/>
                </a:lnTo>
                <a:lnTo>
                  <a:pt x="69" y="41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097" name="Freeform 49"/>
          <p:cNvSpPr>
            <a:spLocks/>
          </p:cNvSpPr>
          <p:nvPr/>
        </p:nvSpPr>
        <p:spPr bwMode="auto">
          <a:xfrm flipV="1">
            <a:off x="3152775" y="4146550"/>
            <a:ext cx="127000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098" name="Freeform 50"/>
          <p:cNvSpPr>
            <a:spLocks/>
          </p:cNvSpPr>
          <p:nvPr/>
        </p:nvSpPr>
        <p:spPr bwMode="auto">
          <a:xfrm flipV="1">
            <a:off x="3260725" y="4295775"/>
            <a:ext cx="128588" cy="117475"/>
          </a:xfrm>
          <a:custGeom>
            <a:avLst/>
            <a:gdLst>
              <a:gd name="T0" fmla="*/ 0 w 69"/>
              <a:gd name="T1" fmla="*/ 41 h 65"/>
              <a:gd name="T2" fmla="*/ 26 w 69"/>
              <a:gd name="T3" fmla="*/ 41 h 65"/>
              <a:gd name="T4" fmla="*/ 35 w 69"/>
              <a:gd name="T5" fmla="*/ 65 h 65"/>
              <a:gd name="T6" fmla="*/ 43 w 69"/>
              <a:gd name="T7" fmla="*/ 41 h 65"/>
              <a:gd name="T8" fmla="*/ 69 w 69"/>
              <a:gd name="T9" fmla="*/ 41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1"/>
                </a:moveTo>
                <a:lnTo>
                  <a:pt x="26" y="41"/>
                </a:lnTo>
                <a:lnTo>
                  <a:pt x="35" y="65"/>
                </a:lnTo>
                <a:lnTo>
                  <a:pt x="43" y="41"/>
                </a:lnTo>
                <a:lnTo>
                  <a:pt x="69" y="41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099" name="Freeform 51"/>
          <p:cNvSpPr>
            <a:spLocks/>
          </p:cNvSpPr>
          <p:nvPr/>
        </p:nvSpPr>
        <p:spPr bwMode="auto">
          <a:xfrm flipV="1">
            <a:off x="2384425" y="3419475"/>
            <a:ext cx="128588" cy="115888"/>
          </a:xfrm>
          <a:custGeom>
            <a:avLst/>
            <a:gdLst>
              <a:gd name="T0" fmla="*/ 0 w 69"/>
              <a:gd name="T1" fmla="*/ 40 h 65"/>
              <a:gd name="T2" fmla="*/ 26 w 69"/>
              <a:gd name="T3" fmla="*/ 40 h 65"/>
              <a:gd name="T4" fmla="*/ 35 w 69"/>
              <a:gd name="T5" fmla="*/ 65 h 65"/>
              <a:gd name="T6" fmla="*/ 43 w 69"/>
              <a:gd name="T7" fmla="*/ 40 h 65"/>
              <a:gd name="T8" fmla="*/ 69 w 69"/>
              <a:gd name="T9" fmla="*/ 40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0"/>
                </a:moveTo>
                <a:lnTo>
                  <a:pt x="26" y="40"/>
                </a:lnTo>
                <a:lnTo>
                  <a:pt x="35" y="65"/>
                </a:lnTo>
                <a:lnTo>
                  <a:pt x="43" y="40"/>
                </a:lnTo>
                <a:lnTo>
                  <a:pt x="69" y="40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0" name="Freeform 52"/>
          <p:cNvSpPr>
            <a:spLocks/>
          </p:cNvSpPr>
          <p:nvPr/>
        </p:nvSpPr>
        <p:spPr bwMode="auto">
          <a:xfrm flipV="1">
            <a:off x="2376488" y="4083050"/>
            <a:ext cx="127000" cy="117475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1" name="Freeform 53"/>
          <p:cNvSpPr>
            <a:spLocks/>
          </p:cNvSpPr>
          <p:nvPr/>
        </p:nvSpPr>
        <p:spPr bwMode="auto">
          <a:xfrm flipV="1">
            <a:off x="2465388" y="3686175"/>
            <a:ext cx="127000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2" name="Freeform 54"/>
          <p:cNvSpPr>
            <a:spLocks/>
          </p:cNvSpPr>
          <p:nvPr/>
        </p:nvSpPr>
        <p:spPr bwMode="auto">
          <a:xfrm flipV="1">
            <a:off x="1908175" y="3468688"/>
            <a:ext cx="127000" cy="117475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3" name="Freeform 55"/>
          <p:cNvSpPr>
            <a:spLocks/>
          </p:cNvSpPr>
          <p:nvPr/>
        </p:nvSpPr>
        <p:spPr bwMode="auto">
          <a:xfrm flipV="1">
            <a:off x="2243138" y="3260725"/>
            <a:ext cx="127000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4" name="Freeform 56"/>
          <p:cNvSpPr>
            <a:spLocks/>
          </p:cNvSpPr>
          <p:nvPr/>
        </p:nvSpPr>
        <p:spPr bwMode="auto">
          <a:xfrm flipV="1">
            <a:off x="2828925" y="3065463"/>
            <a:ext cx="128588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5" name="Freeform 57"/>
          <p:cNvSpPr>
            <a:spLocks/>
          </p:cNvSpPr>
          <p:nvPr/>
        </p:nvSpPr>
        <p:spPr bwMode="auto">
          <a:xfrm flipV="1">
            <a:off x="2478088" y="3571875"/>
            <a:ext cx="127000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6" name="Freeform 58"/>
          <p:cNvSpPr>
            <a:spLocks/>
          </p:cNvSpPr>
          <p:nvPr/>
        </p:nvSpPr>
        <p:spPr bwMode="auto">
          <a:xfrm flipV="1">
            <a:off x="3175000" y="3332163"/>
            <a:ext cx="125413" cy="115887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7" name="Line 59"/>
          <p:cNvSpPr>
            <a:spLocks noChangeShapeType="1"/>
          </p:cNvSpPr>
          <p:nvPr/>
        </p:nvSpPr>
        <p:spPr bwMode="auto">
          <a:xfrm>
            <a:off x="487363" y="5902325"/>
            <a:ext cx="3532187" cy="0"/>
          </a:xfrm>
          <a:prstGeom prst="line">
            <a:avLst/>
          </a:prstGeom>
          <a:noFill/>
          <a:ln w="27051" cap="rnd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8" name="Line 60"/>
          <p:cNvSpPr>
            <a:spLocks noChangeShapeType="1"/>
          </p:cNvSpPr>
          <p:nvPr/>
        </p:nvSpPr>
        <p:spPr bwMode="auto">
          <a:xfrm flipV="1">
            <a:off x="487363" y="2505075"/>
            <a:ext cx="1587" cy="3397250"/>
          </a:xfrm>
          <a:prstGeom prst="line">
            <a:avLst/>
          </a:prstGeom>
          <a:noFill/>
          <a:ln w="2698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9" name="Freeform 61"/>
          <p:cNvSpPr>
            <a:spLocks/>
          </p:cNvSpPr>
          <p:nvPr/>
        </p:nvSpPr>
        <p:spPr bwMode="auto">
          <a:xfrm flipV="1">
            <a:off x="446088" y="2435225"/>
            <a:ext cx="84137" cy="107950"/>
          </a:xfrm>
          <a:custGeom>
            <a:avLst/>
            <a:gdLst>
              <a:gd name="T0" fmla="*/ 0 w 45"/>
              <a:gd name="T1" fmla="*/ 0 h 60"/>
              <a:gd name="T2" fmla="*/ 22 w 45"/>
              <a:gd name="T3" fmla="*/ 60 h 60"/>
              <a:gd name="T4" fmla="*/ 45 w 45"/>
              <a:gd name="T5" fmla="*/ 0 h 60"/>
              <a:gd name="T6" fmla="*/ 22 w 45"/>
              <a:gd name="T7" fmla="*/ 21 h 60"/>
              <a:gd name="T8" fmla="*/ 0 w 45"/>
              <a:gd name="T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60">
                <a:moveTo>
                  <a:pt x="0" y="0"/>
                </a:moveTo>
                <a:lnTo>
                  <a:pt x="22" y="60"/>
                </a:lnTo>
                <a:lnTo>
                  <a:pt x="45" y="0"/>
                </a:lnTo>
                <a:lnTo>
                  <a:pt x="22" y="2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110" name="Text Box 62"/>
          <p:cNvSpPr txBox="1">
            <a:spLocks noChangeArrowheads="1"/>
          </p:cNvSpPr>
          <p:nvPr/>
        </p:nvSpPr>
        <p:spPr bwMode="auto">
          <a:xfrm>
            <a:off x="3470275" y="5957888"/>
            <a:ext cx="690563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itchFamily="34" charset="0"/>
              </a:rPr>
              <a:t>x</a:t>
            </a:r>
            <a:r>
              <a:rPr lang="en-US" altLang="en-US" sz="2000" baseline="-25000">
                <a:latin typeface="Arial" pitchFamily="34" charset="0"/>
              </a:rPr>
              <a:t>1</a:t>
            </a:r>
          </a:p>
        </p:txBody>
      </p:sp>
      <p:sp>
        <p:nvSpPr>
          <p:cNvPr id="258111" name="Text Box 63"/>
          <p:cNvSpPr txBox="1">
            <a:spLocks noChangeArrowheads="1"/>
          </p:cNvSpPr>
          <p:nvPr/>
        </p:nvSpPr>
        <p:spPr bwMode="auto">
          <a:xfrm>
            <a:off x="0" y="2479675"/>
            <a:ext cx="44767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itchFamily="34" charset="0"/>
              </a:rPr>
              <a:t>x</a:t>
            </a:r>
            <a:r>
              <a:rPr lang="en-US" altLang="en-US" sz="2000" baseline="-25000">
                <a:latin typeface="Arial" pitchFamily="34" charset="0"/>
              </a:rPr>
              <a:t>2</a:t>
            </a:r>
          </a:p>
        </p:txBody>
      </p:sp>
      <p:sp>
        <p:nvSpPr>
          <p:cNvPr id="258112" name="Line 64"/>
          <p:cNvSpPr>
            <a:spLocks noChangeShapeType="1"/>
          </p:cNvSpPr>
          <p:nvPr/>
        </p:nvSpPr>
        <p:spPr bwMode="auto">
          <a:xfrm>
            <a:off x="1223963" y="2549525"/>
            <a:ext cx="2049462" cy="332105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8113" name="Oval 65"/>
          <p:cNvSpPr>
            <a:spLocks noChangeArrowheads="1"/>
          </p:cNvSpPr>
          <p:nvPr/>
        </p:nvSpPr>
        <p:spPr bwMode="auto">
          <a:xfrm>
            <a:off x="971550" y="4938713"/>
            <a:ext cx="101600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114" name="Oval 66"/>
          <p:cNvSpPr>
            <a:spLocks noChangeArrowheads="1"/>
          </p:cNvSpPr>
          <p:nvPr/>
        </p:nvSpPr>
        <p:spPr bwMode="auto">
          <a:xfrm>
            <a:off x="1852613" y="4989513"/>
            <a:ext cx="100012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115" name="Oval 67"/>
          <p:cNvSpPr>
            <a:spLocks noChangeArrowheads="1"/>
          </p:cNvSpPr>
          <p:nvPr/>
        </p:nvSpPr>
        <p:spPr bwMode="auto">
          <a:xfrm>
            <a:off x="1506538" y="3876675"/>
            <a:ext cx="100012" cy="98425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116" name="Freeform 68"/>
          <p:cNvSpPr>
            <a:spLocks/>
          </p:cNvSpPr>
          <p:nvPr/>
        </p:nvSpPr>
        <p:spPr bwMode="auto">
          <a:xfrm flipV="1">
            <a:off x="2919413" y="4470400"/>
            <a:ext cx="127000" cy="117475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17" name="Freeform 69"/>
          <p:cNvSpPr>
            <a:spLocks/>
          </p:cNvSpPr>
          <p:nvPr/>
        </p:nvSpPr>
        <p:spPr bwMode="auto">
          <a:xfrm flipV="1">
            <a:off x="2084388" y="3668713"/>
            <a:ext cx="128587" cy="117475"/>
          </a:xfrm>
          <a:custGeom>
            <a:avLst/>
            <a:gdLst>
              <a:gd name="T0" fmla="*/ 0 w 69"/>
              <a:gd name="T1" fmla="*/ 40 h 65"/>
              <a:gd name="T2" fmla="*/ 26 w 69"/>
              <a:gd name="T3" fmla="*/ 40 h 65"/>
              <a:gd name="T4" fmla="*/ 35 w 69"/>
              <a:gd name="T5" fmla="*/ 65 h 65"/>
              <a:gd name="T6" fmla="*/ 43 w 69"/>
              <a:gd name="T7" fmla="*/ 40 h 65"/>
              <a:gd name="T8" fmla="*/ 69 w 69"/>
              <a:gd name="T9" fmla="*/ 40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0"/>
                </a:moveTo>
                <a:lnTo>
                  <a:pt x="26" y="40"/>
                </a:lnTo>
                <a:lnTo>
                  <a:pt x="35" y="65"/>
                </a:lnTo>
                <a:lnTo>
                  <a:pt x="43" y="40"/>
                </a:lnTo>
                <a:lnTo>
                  <a:pt x="69" y="40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18" name="Oval 70"/>
          <p:cNvSpPr>
            <a:spLocks noChangeArrowheads="1"/>
          </p:cNvSpPr>
          <p:nvPr/>
        </p:nvSpPr>
        <p:spPr bwMode="auto">
          <a:xfrm>
            <a:off x="2009775" y="4411663"/>
            <a:ext cx="101600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19</a:t>
            </a:fld>
            <a:endParaRPr lang="en-US"/>
          </a:p>
        </p:txBody>
      </p:sp>
      <p:sp>
        <p:nvSpPr>
          <p:cNvPr id="72" name="Rectangle 177"/>
          <p:cNvSpPr>
            <a:spLocks noChangeArrowheads="1"/>
          </p:cNvSpPr>
          <p:nvPr/>
        </p:nvSpPr>
        <p:spPr bwMode="auto">
          <a:xfrm rot="3511855">
            <a:off x="407987" y="3394076"/>
            <a:ext cx="358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US" altLang="en-US" sz="2400" b="0" dirty="0">
                <a:latin typeface="Arial" pitchFamily="34" charset="0"/>
              </a:rPr>
              <a:t>f(</a:t>
            </a:r>
            <a:r>
              <a:rPr lang="en-US" altLang="en-US" sz="2400" dirty="0">
                <a:latin typeface="Arial" pitchFamily="34" charset="0"/>
              </a:rPr>
              <a:t>x</a:t>
            </a:r>
            <a:r>
              <a:rPr lang="en-US" altLang="en-US" sz="2400" b="0" dirty="0">
                <a:latin typeface="Arial" pitchFamily="34" charset="0"/>
              </a:rPr>
              <a:t>) = 0</a:t>
            </a:r>
          </a:p>
        </p:txBody>
      </p:sp>
      <p:sp>
        <p:nvSpPr>
          <p:cNvPr id="73" name="Text Box 178"/>
          <p:cNvSpPr txBox="1">
            <a:spLocks noChangeArrowheads="1"/>
          </p:cNvSpPr>
          <p:nvPr/>
        </p:nvSpPr>
        <p:spPr bwMode="auto">
          <a:xfrm>
            <a:off x="492125" y="5430838"/>
            <a:ext cx="1157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 dirty="0">
                <a:latin typeface="Arial" pitchFamily="34" charset="0"/>
              </a:rPr>
              <a:t>f(</a:t>
            </a:r>
            <a:r>
              <a:rPr lang="en-US" altLang="en-US" sz="2400" dirty="0">
                <a:latin typeface="Arial" pitchFamily="34" charset="0"/>
              </a:rPr>
              <a:t>x</a:t>
            </a:r>
            <a:r>
              <a:rPr lang="en-US" altLang="en-US" sz="2400" b="0" dirty="0">
                <a:latin typeface="Arial" pitchFamily="34" charset="0"/>
              </a:rPr>
              <a:t>) &gt; 0</a:t>
            </a:r>
          </a:p>
        </p:txBody>
      </p:sp>
      <p:sp>
        <p:nvSpPr>
          <p:cNvPr id="74" name="Text Box 179"/>
          <p:cNvSpPr txBox="1">
            <a:spLocks noChangeArrowheads="1"/>
          </p:cNvSpPr>
          <p:nvPr/>
        </p:nvSpPr>
        <p:spPr bwMode="auto">
          <a:xfrm>
            <a:off x="2689225" y="2111375"/>
            <a:ext cx="1157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 &lt; 0</a:t>
            </a:r>
          </a:p>
        </p:txBody>
      </p:sp>
      <p:sp>
        <p:nvSpPr>
          <p:cNvPr id="75" name="Rectangle 180"/>
          <p:cNvSpPr>
            <a:spLocks noChangeArrowheads="1"/>
          </p:cNvSpPr>
          <p:nvPr/>
        </p:nvSpPr>
        <p:spPr bwMode="auto">
          <a:xfrm rot="1192462">
            <a:off x="4852988" y="3406775"/>
            <a:ext cx="358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 = 0</a:t>
            </a:r>
          </a:p>
        </p:txBody>
      </p:sp>
      <p:sp>
        <p:nvSpPr>
          <p:cNvPr id="76" name="Text Box 181"/>
          <p:cNvSpPr txBox="1">
            <a:spLocks noChangeArrowheads="1"/>
          </p:cNvSpPr>
          <p:nvPr/>
        </p:nvSpPr>
        <p:spPr bwMode="auto">
          <a:xfrm>
            <a:off x="5038725" y="5443538"/>
            <a:ext cx="1157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 &gt; 0</a:t>
            </a:r>
          </a:p>
        </p:txBody>
      </p:sp>
      <p:sp>
        <p:nvSpPr>
          <p:cNvPr id="77" name="Text Box 182"/>
          <p:cNvSpPr txBox="1">
            <a:spLocks noChangeArrowheads="1"/>
          </p:cNvSpPr>
          <p:nvPr/>
        </p:nvSpPr>
        <p:spPr bwMode="auto">
          <a:xfrm>
            <a:off x="7235825" y="2124075"/>
            <a:ext cx="1157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 &lt; 0</a:t>
            </a:r>
          </a:p>
        </p:txBody>
      </p:sp>
    </p:spTree>
    <p:extLst>
      <p:ext uri="{BB962C8B-B14F-4D97-AF65-F5344CB8AC3E}">
        <p14:creationId xmlns:p14="http://schemas.microsoft.com/office/powerpoint/2010/main" val="419827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524001"/>
            <a:ext cx="8534400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Last time</a:t>
            </a:r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79412" y="228600"/>
            <a:ext cx="8285163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dirty="0" smtClean="0">
                <a:solidFill>
                  <a:srgbClr val="C00000"/>
                </a:solidFill>
              </a:rPr>
              <a:t>Wed </a:t>
            </a:r>
            <a:r>
              <a:rPr lang="en-US" altLang="en-US" dirty="0">
                <a:solidFill>
                  <a:srgbClr val="C00000"/>
                </a:solidFill>
              </a:rPr>
              <a:t>2:30-4:30 </a:t>
            </a:r>
            <a:r>
              <a:rPr lang="en-US" altLang="en-US" dirty="0" smtClean="0">
                <a:solidFill>
                  <a:srgbClr val="C00000"/>
                </a:solidFill>
              </a:rPr>
              <a:t>Soda 329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718" y="2181698"/>
            <a:ext cx="5924550" cy="4304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5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050" name="Group 2"/>
          <p:cNvGrpSpPr>
            <a:grpSpLocks/>
          </p:cNvGrpSpPr>
          <p:nvPr/>
        </p:nvGrpSpPr>
        <p:grpSpPr bwMode="auto">
          <a:xfrm>
            <a:off x="4543425" y="2435225"/>
            <a:ext cx="4240213" cy="3919538"/>
            <a:chOff x="2862" y="1534"/>
            <a:chExt cx="2671" cy="2469"/>
          </a:xfrm>
        </p:grpSpPr>
        <p:grpSp>
          <p:nvGrpSpPr>
            <p:cNvPr id="258051" name="Group 3"/>
            <p:cNvGrpSpPr>
              <a:grpSpLocks/>
            </p:cNvGrpSpPr>
            <p:nvPr/>
          </p:nvGrpSpPr>
          <p:grpSpPr bwMode="auto">
            <a:xfrm>
              <a:off x="2862" y="1534"/>
              <a:ext cx="2621" cy="2469"/>
              <a:chOff x="2862" y="1534"/>
              <a:chExt cx="2621" cy="2469"/>
            </a:xfrm>
          </p:grpSpPr>
          <p:sp>
            <p:nvSpPr>
              <p:cNvPr id="258052" name="Rectangle 4"/>
              <p:cNvSpPr>
                <a:spLocks noChangeArrowheads="1"/>
              </p:cNvSpPr>
              <p:nvPr/>
            </p:nvSpPr>
            <p:spPr bwMode="auto">
              <a:xfrm>
                <a:off x="2999" y="1534"/>
                <a:ext cx="2441" cy="2348"/>
              </a:xfrm>
              <a:prstGeom prst="rect">
                <a:avLst/>
              </a:prstGeom>
              <a:solidFill>
                <a:srgbClr val="FFFFFF"/>
              </a:solidFill>
              <a:ln w="0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53" name="Oval 5"/>
              <p:cNvSpPr>
                <a:spLocks noChangeArrowheads="1"/>
              </p:cNvSpPr>
              <p:nvPr/>
            </p:nvSpPr>
            <p:spPr bwMode="auto">
              <a:xfrm>
                <a:off x="3869" y="3485"/>
                <a:ext cx="64" cy="61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54" name="Oval 6"/>
              <p:cNvSpPr>
                <a:spLocks noChangeArrowheads="1"/>
              </p:cNvSpPr>
              <p:nvPr/>
            </p:nvSpPr>
            <p:spPr bwMode="auto">
              <a:xfrm>
                <a:off x="3773" y="3347"/>
                <a:ext cx="65" cy="61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55" name="Oval 7"/>
              <p:cNvSpPr>
                <a:spLocks noChangeArrowheads="1"/>
              </p:cNvSpPr>
              <p:nvPr/>
            </p:nvSpPr>
            <p:spPr bwMode="auto">
              <a:xfrm>
                <a:off x="4268" y="3348"/>
                <a:ext cx="63" cy="61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56" name="Oval 8"/>
              <p:cNvSpPr>
                <a:spLocks noChangeArrowheads="1"/>
              </p:cNvSpPr>
              <p:nvPr/>
            </p:nvSpPr>
            <p:spPr bwMode="auto">
              <a:xfrm>
                <a:off x="3620" y="3327"/>
                <a:ext cx="63" cy="62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57" name="Oval 9"/>
              <p:cNvSpPr>
                <a:spLocks noChangeArrowheads="1"/>
              </p:cNvSpPr>
              <p:nvPr/>
            </p:nvSpPr>
            <p:spPr bwMode="auto">
              <a:xfrm>
                <a:off x="3474" y="3111"/>
                <a:ext cx="64" cy="61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58" name="Oval 10"/>
              <p:cNvSpPr>
                <a:spLocks noChangeArrowheads="1"/>
              </p:cNvSpPr>
              <p:nvPr/>
            </p:nvSpPr>
            <p:spPr bwMode="auto">
              <a:xfrm>
                <a:off x="3341" y="2936"/>
                <a:ext cx="64" cy="61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59" name="Oval 11"/>
              <p:cNvSpPr>
                <a:spLocks noChangeArrowheads="1"/>
              </p:cNvSpPr>
              <p:nvPr/>
            </p:nvSpPr>
            <p:spPr bwMode="auto">
              <a:xfrm>
                <a:off x="4127" y="2803"/>
                <a:ext cx="63" cy="61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60" name="Oval 12"/>
              <p:cNvSpPr>
                <a:spLocks noChangeArrowheads="1"/>
              </p:cNvSpPr>
              <p:nvPr/>
            </p:nvSpPr>
            <p:spPr bwMode="auto">
              <a:xfrm>
                <a:off x="4029" y="3143"/>
                <a:ext cx="63" cy="61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61" name="Oval 13"/>
              <p:cNvSpPr>
                <a:spLocks noChangeArrowheads="1"/>
              </p:cNvSpPr>
              <p:nvPr/>
            </p:nvSpPr>
            <p:spPr bwMode="auto">
              <a:xfrm>
                <a:off x="4261" y="2725"/>
                <a:ext cx="64" cy="61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62" name="Oval 14"/>
              <p:cNvSpPr>
                <a:spLocks noChangeArrowheads="1"/>
              </p:cNvSpPr>
              <p:nvPr/>
            </p:nvSpPr>
            <p:spPr bwMode="auto">
              <a:xfrm>
                <a:off x="4403" y="3001"/>
                <a:ext cx="65" cy="61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63" name="Oval 15"/>
              <p:cNvSpPr>
                <a:spLocks noChangeArrowheads="1"/>
              </p:cNvSpPr>
              <p:nvPr/>
            </p:nvSpPr>
            <p:spPr bwMode="auto">
              <a:xfrm>
                <a:off x="4248" y="2568"/>
                <a:ext cx="64" cy="61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64" name="Oval 16"/>
              <p:cNvSpPr>
                <a:spLocks noChangeArrowheads="1"/>
              </p:cNvSpPr>
              <p:nvPr/>
            </p:nvSpPr>
            <p:spPr bwMode="auto">
              <a:xfrm>
                <a:off x="4026" y="2878"/>
                <a:ext cx="64" cy="61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65" name="Oval 17"/>
              <p:cNvSpPr>
                <a:spLocks noChangeArrowheads="1"/>
              </p:cNvSpPr>
              <p:nvPr/>
            </p:nvSpPr>
            <p:spPr bwMode="auto">
              <a:xfrm>
                <a:off x="3811" y="2442"/>
                <a:ext cx="63" cy="62"/>
              </a:xfrm>
              <a:prstGeom prst="ellipse">
                <a:avLst/>
              </a:prstGeom>
              <a:solidFill>
                <a:srgbClr val="FFFFFF"/>
              </a:solidFill>
              <a:ln w="2698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66" name="Freeform 18"/>
              <p:cNvSpPr>
                <a:spLocks/>
              </p:cNvSpPr>
              <p:nvPr/>
            </p:nvSpPr>
            <p:spPr bwMode="auto">
              <a:xfrm flipV="1">
                <a:off x="4248" y="2764"/>
                <a:ext cx="81" cy="74"/>
              </a:xfrm>
              <a:custGeom>
                <a:avLst/>
                <a:gdLst>
                  <a:gd name="T0" fmla="*/ 0 w 69"/>
                  <a:gd name="T1" fmla="*/ 41 h 65"/>
                  <a:gd name="T2" fmla="*/ 26 w 69"/>
                  <a:gd name="T3" fmla="*/ 41 h 65"/>
                  <a:gd name="T4" fmla="*/ 35 w 69"/>
                  <a:gd name="T5" fmla="*/ 65 h 65"/>
                  <a:gd name="T6" fmla="*/ 43 w 69"/>
                  <a:gd name="T7" fmla="*/ 41 h 65"/>
                  <a:gd name="T8" fmla="*/ 69 w 69"/>
                  <a:gd name="T9" fmla="*/ 41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5" y="65"/>
                    </a:lnTo>
                    <a:lnTo>
                      <a:pt x="43" y="41"/>
                    </a:lnTo>
                    <a:lnTo>
                      <a:pt x="69" y="41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1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67" name="Freeform 19"/>
              <p:cNvSpPr>
                <a:spLocks/>
              </p:cNvSpPr>
              <p:nvPr/>
            </p:nvSpPr>
            <p:spPr bwMode="auto">
              <a:xfrm flipV="1">
                <a:off x="4848" y="2612"/>
                <a:ext cx="80" cy="74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68" name="Freeform 20"/>
              <p:cNvSpPr>
                <a:spLocks/>
              </p:cNvSpPr>
              <p:nvPr/>
            </p:nvSpPr>
            <p:spPr bwMode="auto">
              <a:xfrm flipV="1">
                <a:off x="4701" y="2816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69" name="Freeform 21"/>
              <p:cNvSpPr>
                <a:spLocks/>
              </p:cNvSpPr>
              <p:nvPr/>
            </p:nvSpPr>
            <p:spPr bwMode="auto">
              <a:xfrm flipV="1">
                <a:off x="4175" y="2311"/>
                <a:ext cx="81" cy="74"/>
              </a:xfrm>
              <a:custGeom>
                <a:avLst/>
                <a:gdLst>
                  <a:gd name="T0" fmla="*/ 0 w 69"/>
                  <a:gd name="T1" fmla="*/ 40 h 65"/>
                  <a:gd name="T2" fmla="*/ 26 w 69"/>
                  <a:gd name="T3" fmla="*/ 40 h 65"/>
                  <a:gd name="T4" fmla="*/ 35 w 69"/>
                  <a:gd name="T5" fmla="*/ 65 h 65"/>
                  <a:gd name="T6" fmla="*/ 43 w 69"/>
                  <a:gd name="T7" fmla="*/ 40 h 65"/>
                  <a:gd name="T8" fmla="*/ 69 w 69"/>
                  <a:gd name="T9" fmla="*/ 40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5" y="65"/>
                    </a:lnTo>
                    <a:lnTo>
                      <a:pt x="43" y="40"/>
                    </a:lnTo>
                    <a:lnTo>
                      <a:pt x="69" y="40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0" name="Freeform 22"/>
              <p:cNvSpPr>
                <a:spLocks/>
              </p:cNvSpPr>
              <p:nvPr/>
            </p:nvSpPr>
            <p:spPr bwMode="auto">
              <a:xfrm flipV="1">
                <a:off x="4916" y="2706"/>
                <a:ext cx="81" cy="74"/>
              </a:xfrm>
              <a:custGeom>
                <a:avLst/>
                <a:gdLst>
                  <a:gd name="T0" fmla="*/ 0 w 69"/>
                  <a:gd name="T1" fmla="*/ 41 h 65"/>
                  <a:gd name="T2" fmla="*/ 26 w 69"/>
                  <a:gd name="T3" fmla="*/ 41 h 65"/>
                  <a:gd name="T4" fmla="*/ 35 w 69"/>
                  <a:gd name="T5" fmla="*/ 65 h 65"/>
                  <a:gd name="T6" fmla="*/ 43 w 69"/>
                  <a:gd name="T7" fmla="*/ 41 h 65"/>
                  <a:gd name="T8" fmla="*/ 69 w 69"/>
                  <a:gd name="T9" fmla="*/ 41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5" y="65"/>
                    </a:lnTo>
                    <a:lnTo>
                      <a:pt x="43" y="41"/>
                    </a:lnTo>
                    <a:lnTo>
                      <a:pt x="69" y="41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1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1" name="Freeform 23"/>
              <p:cNvSpPr>
                <a:spLocks/>
              </p:cNvSpPr>
              <p:nvPr/>
            </p:nvSpPr>
            <p:spPr bwMode="auto">
              <a:xfrm flipV="1">
                <a:off x="4364" y="2154"/>
                <a:ext cx="81" cy="73"/>
              </a:xfrm>
              <a:custGeom>
                <a:avLst/>
                <a:gdLst>
                  <a:gd name="T0" fmla="*/ 0 w 69"/>
                  <a:gd name="T1" fmla="*/ 40 h 65"/>
                  <a:gd name="T2" fmla="*/ 26 w 69"/>
                  <a:gd name="T3" fmla="*/ 40 h 65"/>
                  <a:gd name="T4" fmla="*/ 35 w 69"/>
                  <a:gd name="T5" fmla="*/ 65 h 65"/>
                  <a:gd name="T6" fmla="*/ 43 w 69"/>
                  <a:gd name="T7" fmla="*/ 40 h 65"/>
                  <a:gd name="T8" fmla="*/ 69 w 69"/>
                  <a:gd name="T9" fmla="*/ 40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5" y="65"/>
                    </a:lnTo>
                    <a:lnTo>
                      <a:pt x="43" y="40"/>
                    </a:lnTo>
                    <a:lnTo>
                      <a:pt x="69" y="40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2" name="Freeform 24"/>
              <p:cNvSpPr>
                <a:spLocks/>
              </p:cNvSpPr>
              <p:nvPr/>
            </p:nvSpPr>
            <p:spPr bwMode="auto">
              <a:xfrm flipV="1">
                <a:off x="4359" y="2572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3" name="Freeform 25"/>
              <p:cNvSpPr>
                <a:spLocks/>
              </p:cNvSpPr>
              <p:nvPr/>
            </p:nvSpPr>
            <p:spPr bwMode="auto">
              <a:xfrm flipV="1">
                <a:off x="4415" y="2322"/>
                <a:ext cx="80" cy="74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4" name="Freeform 26"/>
              <p:cNvSpPr>
                <a:spLocks/>
              </p:cNvSpPr>
              <p:nvPr/>
            </p:nvSpPr>
            <p:spPr bwMode="auto">
              <a:xfrm flipV="1">
                <a:off x="4064" y="2185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5" name="Freeform 27"/>
              <p:cNvSpPr>
                <a:spLocks/>
              </p:cNvSpPr>
              <p:nvPr/>
            </p:nvSpPr>
            <p:spPr bwMode="auto">
              <a:xfrm flipV="1">
                <a:off x="4275" y="2054"/>
                <a:ext cx="80" cy="74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6" name="Freeform 28"/>
              <p:cNvSpPr>
                <a:spLocks/>
              </p:cNvSpPr>
              <p:nvPr/>
            </p:nvSpPr>
            <p:spPr bwMode="auto">
              <a:xfrm flipV="1">
                <a:off x="4644" y="1931"/>
                <a:ext cx="81" cy="74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7" name="Freeform 29"/>
              <p:cNvSpPr>
                <a:spLocks/>
              </p:cNvSpPr>
              <p:nvPr/>
            </p:nvSpPr>
            <p:spPr bwMode="auto">
              <a:xfrm flipV="1">
                <a:off x="4423" y="2250"/>
                <a:ext cx="80" cy="74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8" name="Freeform 30"/>
              <p:cNvSpPr>
                <a:spLocks/>
              </p:cNvSpPr>
              <p:nvPr/>
            </p:nvSpPr>
            <p:spPr bwMode="auto">
              <a:xfrm flipV="1">
                <a:off x="4862" y="2099"/>
                <a:ext cx="79" cy="73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noFill/>
              <a:ln w="27051" cap="rnd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79" name="Line 31"/>
              <p:cNvSpPr>
                <a:spLocks noChangeShapeType="1"/>
              </p:cNvSpPr>
              <p:nvPr/>
            </p:nvSpPr>
            <p:spPr bwMode="auto">
              <a:xfrm>
                <a:off x="3169" y="3718"/>
                <a:ext cx="2225" cy="0"/>
              </a:xfrm>
              <a:prstGeom prst="line">
                <a:avLst/>
              </a:prstGeom>
              <a:noFill/>
              <a:ln w="2698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80" name="Freeform 32"/>
              <p:cNvSpPr>
                <a:spLocks/>
              </p:cNvSpPr>
              <p:nvPr/>
            </p:nvSpPr>
            <p:spPr bwMode="auto">
              <a:xfrm flipV="1">
                <a:off x="5370" y="3692"/>
                <a:ext cx="70" cy="51"/>
              </a:xfrm>
              <a:custGeom>
                <a:avLst/>
                <a:gdLst>
                  <a:gd name="T0" fmla="*/ 0 w 60"/>
                  <a:gd name="T1" fmla="*/ 45 h 45"/>
                  <a:gd name="T2" fmla="*/ 60 w 60"/>
                  <a:gd name="T3" fmla="*/ 22 h 45"/>
                  <a:gd name="T4" fmla="*/ 0 w 60"/>
                  <a:gd name="T5" fmla="*/ 0 h 45"/>
                  <a:gd name="T6" fmla="*/ 21 w 60"/>
                  <a:gd name="T7" fmla="*/ 22 h 45"/>
                  <a:gd name="T8" fmla="*/ 0 w 60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45">
                    <a:moveTo>
                      <a:pt x="0" y="45"/>
                    </a:moveTo>
                    <a:lnTo>
                      <a:pt x="60" y="22"/>
                    </a:lnTo>
                    <a:lnTo>
                      <a:pt x="0" y="0"/>
                    </a:lnTo>
                    <a:lnTo>
                      <a:pt x="21" y="22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81" name="Line 33"/>
              <p:cNvSpPr>
                <a:spLocks noChangeShapeType="1"/>
              </p:cNvSpPr>
              <p:nvPr/>
            </p:nvSpPr>
            <p:spPr bwMode="auto">
              <a:xfrm flipV="1">
                <a:off x="3169" y="1578"/>
                <a:ext cx="1" cy="2140"/>
              </a:xfrm>
              <a:prstGeom prst="line">
                <a:avLst/>
              </a:prstGeom>
              <a:noFill/>
              <a:ln w="26988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82" name="Freeform 34"/>
              <p:cNvSpPr>
                <a:spLocks/>
              </p:cNvSpPr>
              <p:nvPr/>
            </p:nvSpPr>
            <p:spPr bwMode="auto">
              <a:xfrm flipV="1">
                <a:off x="3143" y="1534"/>
                <a:ext cx="53" cy="68"/>
              </a:xfrm>
              <a:custGeom>
                <a:avLst/>
                <a:gdLst>
                  <a:gd name="T0" fmla="*/ 0 w 45"/>
                  <a:gd name="T1" fmla="*/ 0 h 60"/>
                  <a:gd name="T2" fmla="*/ 22 w 45"/>
                  <a:gd name="T3" fmla="*/ 60 h 60"/>
                  <a:gd name="T4" fmla="*/ 45 w 45"/>
                  <a:gd name="T5" fmla="*/ 0 h 60"/>
                  <a:gd name="T6" fmla="*/ 22 w 45"/>
                  <a:gd name="T7" fmla="*/ 21 h 60"/>
                  <a:gd name="T8" fmla="*/ 0 w 45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60">
                    <a:moveTo>
                      <a:pt x="0" y="0"/>
                    </a:moveTo>
                    <a:lnTo>
                      <a:pt x="22" y="60"/>
                    </a:lnTo>
                    <a:lnTo>
                      <a:pt x="45" y="0"/>
                    </a:lnTo>
                    <a:lnTo>
                      <a:pt x="22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83" name="Text Box 35"/>
              <p:cNvSpPr txBox="1">
                <a:spLocks noChangeArrowheads="1"/>
              </p:cNvSpPr>
              <p:nvPr/>
            </p:nvSpPr>
            <p:spPr bwMode="auto">
              <a:xfrm>
                <a:off x="5048" y="3753"/>
                <a:ext cx="435" cy="2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>
                    <a:latin typeface="Arial" pitchFamily="34" charset="0"/>
                  </a:rPr>
                  <a:t>x</a:t>
                </a:r>
                <a:r>
                  <a:rPr lang="en-US" altLang="en-US" sz="2000" baseline="-25000">
                    <a:latin typeface="Arial" pitchFamily="34" charset="0"/>
                  </a:rPr>
                  <a:t>1</a:t>
                </a:r>
              </a:p>
            </p:txBody>
          </p:sp>
          <p:sp>
            <p:nvSpPr>
              <p:cNvPr id="258084" name="Text Box 36"/>
              <p:cNvSpPr txBox="1">
                <a:spLocks noChangeArrowheads="1"/>
              </p:cNvSpPr>
              <p:nvPr/>
            </p:nvSpPr>
            <p:spPr bwMode="auto">
              <a:xfrm>
                <a:off x="2862" y="1562"/>
                <a:ext cx="282" cy="2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>
                    <a:latin typeface="Arial" pitchFamily="34" charset="0"/>
                  </a:rPr>
                  <a:t>x</a:t>
                </a:r>
                <a:r>
                  <a:rPr lang="en-US" altLang="en-US" sz="2000" baseline="-25000">
                    <a:latin typeface="Arial" pitchFamily="34" charset="0"/>
                  </a:rPr>
                  <a:t>2</a:t>
                </a:r>
              </a:p>
            </p:txBody>
          </p:sp>
        </p:grpSp>
        <p:sp>
          <p:nvSpPr>
            <p:cNvPr id="258085" name="Freeform 37"/>
            <p:cNvSpPr>
              <a:spLocks/>
            </p:cNvSpPr>
            <p:nvPr/>
          </p:nvSpPr>
          <p:spPr bwMode="auto">
            <a:xfrm>
              <a:off x="3278" y="2101"/>
              <a:ext cx="2255" cy="888"/>
            </a:xfrm>
            <a:custGeom>
              <a:avLst/>
              <a:gdLst>
                <a:gd name="T0" fmla="*/ 2255 w 2255"/>
                <a:gd name="T1" fmla="*/ 747 h 888"/>
                <a:gd name="T2" fmla="*/ 1590 w 2255"/>
                <a:gd name="T3" fmla="*/ 868 h 888"/>
                <a:gd name="T4" fmla="*/ 1030 w 2255"/>
                <a:gd name="T5" fmla="*/ 868 h 888"/>
                <a:gd name="T6" fmla="*/ 916 w 2255"/>
                <a:gd name="T7" fmla="*/ 763 h 888"/>
                <a:gd name="T8" fmla="*/ 1087 w 2255"/>
                <a:gd name="T9" fmla="*/ 601 h 888"/>
                <a:gd name="T10" fmla="*/ 997 w 2255"/>
                <a:gd name="T11" fmla="*/ 406 h 888"/>
                <a:gd name="T12" fmla="*/ 551 w 2255"/>
                <a:gd name="T13" fmla="*/ 187 h 888"/>
                <a:gd name="T14" fmla="*/ 0 w 2255"/>
                <a:gd name="T15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55" h="888">
                  <a:moveTo>
                    <a:pt x="2255" y="747"/>
                  </a:moveTo>
                  <a:cubicBezTo>
                    <a:pt x="2024" y="797"/>
                    <a:pt x="1794" y="848"/>
                    <a:pt x="1590" y="868"/>
                  </a:cubicBezTo>
                  <a:cubicBezTo>
                    <a:pt x="1386" y="888"/>
                    <a:pt x="1142" y="885"/>
                    <a:pt x="1030" y="868"/>
                  </a:cubicBezTo>
                  <a:cubicBezTo>
                    <a:pt x="918" y="851"/>
                    <a:pt x="907" y="807"/>
                    <a:pt x="916" y="763"/>
                  </a:cubicBezTo>
                  <a:cubicBezTo>
                    <a:pt x="925" y="719"/>
                    <a:pt x="1074" y="660"/>
                    <a:pt x="1087" y="601"/>
                  </a:cubicBezTo>
                  <a:cubicBezTo>
                    <a:pt x="1100" y="542"/>
                    <a:pt x="1086" y="475"/>
                    <a:pt x="997" y="406"/>
                  </a:cubicBezTo>
                  <a:cubicBezTo>
                    <a:pt x="908" y="337"/>
                    <a:pt x="717" y="255"/>
                    <a:pt x="551" y="187"/>
                  </a:cubicBezTo>
                  <a:cubicBezTo>
                    <a:pt x="385" y="119"/>
                    <a:pt x="192" y="59"/>
                    <a:pt x="0" y="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8087" name="Oval 39"/>
          <p:cNvSpPr>
            <a:spLocks noChangeArrowheads="1"/>
          </p:cNvSpPr>
          <p:nvPr/>
        </p:nvSpPr>
        <p:spPr bwMode="auto">
          <a:xfrm>
            <a:off x="1598613" y="5532438"/>
            <a:ext cx="101600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88" name="Oval 40"/>
          <p:cNvSpPr>
            <a:spLocks noChangeArrowheads="1"/>
          </p:cNvSpPr>
          <p:nvPr/>
        </p:nvSpPr>
        <p:spPr bwMode="auto">
          <a:xfrm>
            <a:off x="1446213" y="5313363"/>
            <a:ext cx="103187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89" name="Oval 41"/>
          <p:cNvSpPr>
            <a:spLocks noChangeArrowheads="1"/>
          </p:cNvSpPr>
          <p:nvPr/>
        </p:nvSpPr>
        <p:spPr bwMode="auto">
          <a:xfrm>
            <a:off x="2232025" y="5314950"/>
            <a:ext cx="100013" cy="96838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0" name="Oval 42"/>
          <p:cNvSpPr>
            <a:spLocks noChangeArrowheads="1"/>
          </p:cNvSpPr>
          <p:nvPr/>
        </p:nvSpPr>
        <p:spPr bwMode="auto">
          <a:xfrm>
            <a:off x="1203325" y="5281613"/>
            <a:ext cx="100013" cy="98425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1" name="Oval 43"/>
          <p:cNvSpPr>
            <a:spLocks noChangeArrowheads="1"/>
          </p:cNvSpPr>
          <p:nvPr/>
        </p:nvSpPr>
        <p:spPr bwMode="auto">
          <a:xfrm>
            <a:off x="760413" y="4660900"/>
            <a:ext cx="101600" cy="96838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2" name="Oval 44"/>
          <p:cNvSpPr>
            <a:spLocks noChangeArrowheads="1"/>
          </p:cNvSpPr>
          <p:nvPr/>
        </p:nvSpPr>
        <p:spPr bwMode="auto">
          <a:xfrm>
            <a:off x="2220913" y="4325938"/>
            <a:ext cx="101600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3" name="Oval 45"/>
          <p:cNvSpPr>
            <a:spLocks noChangeArrowheads="1"/>
          </p:cNvSpPr>
          <p:nvPr/>
        </p:nvSpPr>
        <p:spPr bwMode="auto">
          <a:xfrm>
            <a:off x="2446338" y="4764088"/>
            <a:ext cx="103187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4" name="Oval 46"/>
          <p:cNvSpPr>
            <a:spLocks noChangeArrowheads="1"/>
          </p:cNvSpPr>
          <p:nvPr/>
        </p:nvSpPr>
        <p:spPr bwMode="auto">
          <a:xfrm>
            <a:off x="2200275" y="4076700"/>
            <a:ext cx="101600" cy="96838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5" name="Oval 47"/>
          <p:cNvSpPr>
            <a:spLocks noChangeArrowheads="1"/>
          </p:cNvSpPr>
          <p:nvPr/>
        </p:nvSpPr>
        <p:spPr bwMode="auto">
          <a:xfrm>
            <a:off x="1847850" y="4568825"/>
            <a:ext cx="101600" cy="96838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6" name="Freeform 48"/>
          <p:cNvSpPr>
            <a:spLocks/>
          </p:cNvSpPr>
          <p:nvPr/>
        </p:nvSpPr>
        <p:spPr bwMode="auto">
          <a:xfrm flipV="1">
            <a:off x="2200275" y="4387850"/>
            <a:ext cx="128588" cy="117475"/>
          </a:xfrm>
          <a:custGeom>
            <a:avLst/>
            <a:gdLst>
              <a:gd name="T0" fmla="*/ 0 w 69"/>
              <a:gd name="T1" fmla="*/ 41 h 65"/>
              <a:gd name="T2" fmla="*/ 26 w 69"/>
              <a:gd name="T3" fmla="*/ 41 h 65"/>
              <a:gd name="T4" fmla="*/ 35 w 69"/>
              <a:gd name="T5" fmla="*/ 65 h 65"/>
              <a:gd name="T6" fmla="*/ 43 w 69"/>
              <a:gd name="T7" fmla="*/ 41 h 65"/>
              <a:gd name="T8" fmla="*/ 69 w 69"/>
              <a:gd name="T9" fmla="*/ 41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1"/>
                </a:moveTo>
                <a:lnTo>
                  <a:pt x="26" y="41"/>
                </a:lnTo>
                <a:lnTo>
                  <a:pt x="35" y="65"/>
                </a:lnTo>
                <a:lnTo>
                  <a:pt x="43" y="41"/>
                </a:lnTo>
                <a:lnTo>
                  <a:pt x="69" y="41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097" name="Freeform 49"/>
          <p:cNvSpPr>
            <a:spLocks/>
          </p:cNvSpPr>
          <p:nvPr/>
        </p:nvSpPr>
        <p:spPr bwMode="auto">
          <a:xfrm flipV="1">
            <a:off x="3152775" y="4146550"/>
            <a:ext cx="127000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098" name="Freeform 50"/>
          <p:cNvSpPr>
            <a:spLocks/>
          </p:cNvSpPr>
          <p:nvPr/>
        </p:nvSpPr>
        <p:spPr bwMode="auto">
          <a:xfrm flipV="1">
            <a:off x="3260725" y="4295775"/>
            <a:ext cx="128588" cy="117475"/>
          </a:xfrm>
          <a:custGeom>
            <a:avLst/>
            <a:gdLst>
              <a:gd name="T0" fmla="*/ 0 w 69"/>
              <a:gd name="T1" fmla="*/ 41 h 65"/>
              <a:gd name="T2" fmla="*/ 26 w 69"/>
              <a:gd name="T3" fmla="*/ 41 h 65"/>
              <a:gd name="T4" fmla="*/ 35 w 69"/>
              <a:gd name="T5" fmla="*/ 65 h 65"/>
              <a:gd name="T6" fmla="*/ 43 w 69"/>
              <a:gd name="T7" fmla="*/ 41 h 65"/>
              <a:gd name="T8" fmla="*/ 69 w 69"/>
              <a:gd name="T9" fmla="*/ 41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1"/>
                </a:moveTo>
                <a:lnTo>
                  <a:pt x="26" y="41"/>
                </a:lnTo>
                <a:lnTo>
                  <a:pt x="35" y="65"/>
                </a:lnTo>
                <a:lnTo>
                  <a:pt x="43" y="41"/>
                </a:lnTo>
                <a:lnTo>
                  <a:pt x="69" y="41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099" name="Freeform 51"/>
          <p:cNvSpPr>
            <a:spLocks/>
          </p:cNvSpPr>
          <p:nvPr/>
        </p:nvSpPr>
        <p:spPr bwMode="auto">
          <a:xfrm flipV="1">
            <a:off x="2384425" y="3419475"/>
            <a:ext cx="128588" cy="115888"/>
          </a:xfrm>
          <a:custGeom>
            <a:avLst/>
            <a:gdLst>
              <a:gd name="T0" fmla="*/ 0 w 69"/>
              <a:gd name="T1" fmla="*/ 40 h 65"/>
              <a:gd name="T2" fmla="*/ 26 w 69"/>
              <a:gd name="T3" fmla="*/ 40 h 65"/>
              <a:gd name="T4" fmla="*/ 35 w 69"/>
              <a:gd name="T5" fmla="*/ 65 h 65"/>
              <a:gd name="T6" fmla="*/ 43 w 69"/>
              <a:gd name="T7" fmla="*/ 40 h 65"/>
              <a:gd name="T8" fmla="*/ 69 w 69"/>
              <a:gd name="T9" fmla="*/ 40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0"/>
                </a:moveTo>
                <a:lnTo>
                  <a:pt x="26" y="40"/>
                </a:lnTo>
                <a:lnTo>
                  <a:pt x="35" y="65"/>
                </a:lnTo>
                <a:lnTo>
                  <a:pt x="43" y="40"/>
                </a:lnTo>
                <a:lnTo>
                  <a:pt x="69" y="40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0" name="Freeform 52"/>
          <p:cNvSpPr>
            <a:spLocks/>
          </p:cNvSpPr>
          <p:nvPr/>
        </p:nvSpPr>
        <p:spPr bwMode="auto">
          <a:xfrm flipV="1">
            <a:off x="2376488" y="4083050"/>
            <a:ext cx="127000" cy="117475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1" name="Freeform 53"/>
          <p:cNvSpPr>
            <a:spLocks/>
          </p:cNvSpPr>
          <p:nvPr/>
        </p:nvSpPr>
        <p:spPr bwMode="auto">
          <a:xfrm flipV="1">
            <a:off x="2465388" y="3686175"/>
            <a:ext cx="127000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2" name="Freeform 54"/>
          <p:cNvSpPr>
            <a:spLocks/>
          </p:cNvSpPr>
          <p:nvPr/>
        </p:nvSpPr>
        <p:spPr bwMode="auto">
          <a:xfrm flipV="1">
            <a:off x="1908175" y="3468688"/>
            <a:ext cx="127000" cy="117475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3" name="Freeform 55"/>
          <p:cNvSpPr>
            <a:spLocks/>
          </p:cNvSpPr>
          <p:nvPr/>
        </p:nvSpPr>
        <p:spPr bwMode="auto">
          <a:xfrm flipV="1">
            <a:off x="2243138" y="3260725"/>
            <a:ext cx="127000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4" name="Freeform 56"/>
          <p:cNvSpPr>
            <a:spLocks/>
          </p:cNvSpPr>
          <p:nvPr/>
        </p:nvSpPr>
        <p:spPr bwMode="auto">
          <a:xfrm flipV="1">
            <a:off x="2828925" y="3065463"/>
            <a:ext cx="128588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5" name="Freeform 57"/>
          <p:cNvSpPr>
            <a:spLocks/>
          </p:cNvSpPr>
          <p:nvPr/>
        </p:nvSpPr>
        <p:spPr bwMode="auto">
          <a:xfrm flipV="1">
            <a:off x="2478088" y="3571875"/>
            <a:ext cx="127000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6" name="Freeform 58"/>
          <p:cNvSpPr>
            <a:spLocks/>
          </p:cNvSpPr>
          <p:nvPr/>
        </p:nvSpPr>
        <p:spPr bwMode="auto">
          <a:xfrm flipV="1">
            <a:off x="3175000" y="3332163"/>
            <a:ext cx="125413" cy="115887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7" name="Line 59"/>
          <p:cNvSpPr>
            <a:spLocks noChangeShapeType="1"/>
          </p:cNvSpPr>
          <p:nvPr/>
        </p:nvSpPr>
        <p:spPr bwMode="auto">
          <a:xfrm>
            <a:off x="487363" y="5902325"/>
            <a:ext cx="3532187" cy="0"/>
          </a:xfrm>
          <a:prstGeom prst="line">
            <a:avLst/>
          </a:prstGeom>
          <a:noFill/>
          <a:ln w="27051" cap="rnd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8" name="Line 60"/>
          <p:cNvSpPr>
            <a:spLocks noChangeShapeType="1"/>
          </p:cNvSpPr>
          <p:nvPr/>
        </p:nvSpPr>
        <p:spPr bwMode="auto">
          <a:xfrm flipV="1">
            <a:off x="487363" y="2505075"/>
            <a:ext cx="1587" cy="3397250"/>
          </a:xfrm>
          <a:prstGeom prst="line">
            <a:avLst/>
          </a:prstGeom>
          <a:noFill/>
          <a:ln w="2698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9" name="Freeform 61"/>
          <p:cNvSpPr>
            <a:spLocks/>
          </p:cNvSpPr>
          <p:nvPr/>
        </p:nvSpPr>
        <p:spPr bwMode="auto">
          <a:xfrm flipV="1">
            <a:off x="446088" y="2435225"/>
            <a:ext cx="84137" cy="107950"/>
          </a:xfrm>
          <a:custGeom>
            <a:avLst/>
            <a:gdLst>
              <a:gd name="T0" fmla="*/ 0 w 45"/>
              <a:gd name="T1" fmla="*/ 0 h 60"/>
              <a:gd name="T2" fmla="*/ 22 w 45"/>
              <a:gd name="T3" fmla="*/ 60 h 60"/>
              <a:gd name="T4" fmla="*/ 45 w 45"/>
              <a:gd name="T5" fmla="*/ 0 h 60"/>
              <a:gd name="T6" fmla="*/ 22 w 45"/>
              <a:gd name="T7" fmla="*/ 21 h 60"/>
              <a:gd name="T8" fmla="*/ 0 w 45"/>
              <a:gd name="T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60">
                <a:moveTo>
                  <a:pt x="0" y="0"/>
                </a:moveTo>
                <a:lnTo>
                  <a:pt x="22" y="60"/>
                </a:lnTo>
                <a:lnTo>
                  <a:pt x="45" y="0"/>
                </a:lnTo>
                <a:lnTo>
                  <a:pt x="22" y="2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110" name="Text Box 62"/>
          <p:cNvSpPr txBox="1">
            <a:spLocks noChangeArrowheads="1"/>
          </p:cNvSpPr>
          <p:nvPr/>
        </p:nvSpPr>
        <p:spPr bwMode="auto">
          <a:xfrm>
            <a:off x="3470275" y="5957888"/>
            <a:ext cx="690563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itchFamily="34" charset="0"/>
              </a:rPr>
              <a:t>x</a:t>
            </a:r>
            <a:r>
              <a:rPr lang="en-US" altLang="en-US" sz="2000" baseline="-25000">
                <a:latin typeface="Arial" pitchFamily="34" charset="0"/>
              </a:rPr>
              <a:t>1</a:t>
            </a:r>
          </a:p>
        </p:txBody>
      </p:sp>
      <p:sp>
        <p:nvSpPr>
          <p:cNvPr id="258111" name="Text Box 63"/>
          <p:cNvSpPr txBox="1">
            <a:spLocks noChangeArrowheads="1"/>
          </p:cNvSpPr>
          <p:nvPr/>
        </p:nvSpPr>
        <p:spPr bwMode="auto">
          <a:xfrm>
            <a:off x="0" y="2479675"/>
            <a:ext cx="44767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itchFamily="34" charset="0"/>
              </a:rPr>
              <a:t>x</a:t>
            </a:r>
            <a:r>
              <a:rPr lang="en-US" altLang="en-US" sz="2000" baseline="-25000">
                <a:latin typeface="Arial" pitchFamily="34" charset="0"/>
              </a:rPr>
              <a:t>2</a:t>
            </a:r>
          </a:p>
        </p:txBody>
      </p:sp>
      <p:sp>
        <p:nvSpPr>
          <p:cNvPr id="258112" name="Line 64"/>
          <p:cNvSpPr>
            <a:spLocks noChangeShapeType="1"/>
          </p:cNvSpPr>
          <p:nvPr/>
        </p:nvSpPr>
        <p:spPr bwMode="auto">
          <a:xfrm>
            <a:off x="1223963" y="2549525"/>
            <a:ext cx="2049462" cy="332105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8113" name="Oval 65"/>
          <p:cNvSpPr>
            <a:spLocks noChangeArrowheads="1"/>
          </p:cNvSpPr>
          <p:nvPr/>
        </p:nvSpPr>
        <p:spPr bwMode="auto">
          <a:xfrm>
            <a:off x="971550" y="4938713"/>
            <a:ext cx="101600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114" name="Oval 66"/>
          <p:cNvSpPr>
            <a:spLocks noChangeArrowheads="1"/>
          </p:cNvSpPr>
          <p:nvPr/>
        </p:nvSpPr>
        <p:spPr bwMode="auto">
          <a:xfrm>
            <a:off x="1852613" y="4989513"/>
            <a:ext cx="100012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115" name="Oval 67"/>
          <p:cNvSpPr>
            <a:spLocks noChangeArrowheads="1"/>
          </p:cNvSpPr>
          <p:nvPr/>
        </p:nvSpPr>
        <p:spPr bwMode="auto">
          <a:xfrm>
            <a:off x="1506538" y="3876675"/>
            <a:ext cx="100012" cy="98425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116" name="Freeform 68"/>
          <p:cNvSpPr>
            <a:spLocks/>
          </p:cNvSpPr>
          <p:nvPr/>
        </p:nvSpPr>
        <p:spPr bwMode="auto">
          <a:xfrm flipV="1">
            <a:off x="2919413" y="4470400"/>
            <a:ext cx="127000" cy="117475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17" name="Freeform 69"/>
          <p:cNvSpPr>
            <a:spLocks/>
          </p:cNvSpPr>
          <p:nvPr/>
        </p:nvSpPr>
        <p:spPr bwMode="auto">
          <a:xfrm flipV="1">
            <a:off x="2084388" y="3668713"/>
            <a:ext cx="128587" cy="117475"/>
          </a:xfrm>
          <a:custGeom>
            <a:avLst/>
            <a:gdLst>
              <a:gd name="T0" fmla="*/ 0 w 69"/>
              <a:gd name="T1" fmla="*/ 40 h 65"/>
              <a:gd name="T2" fmla="*/ 26 w 69"/>
              <a:gd name="T3" fmla="*/ 40 h 65"/>
              <a:gd name="T4" fmla="*/ 35 w 69"/>
              <a:gd name="T5" fmla="*/ 65 h 65"/>
              <a:gd name="T6" fmla="*/ 43 w 69"/>
              <a:gd name="T7" fmla="*/ 40 h 65"/>
              <a:gd name="T8" fmla="*/ 69 w 69"/>
              <a:gd name="T9" fmla="*/ 40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0"/>
                </a:moveTo>
                <a:lnTo>
                  <a:pt x="26" y="40"/>
                </a:lnTo>
                <a:lnTo>
                  <a:pt x="35" y="65"/>
                </a:lnTo>
                <a:lnTo>
                  <a:pt x="43" y="40"/>
                </a:lnTo>
                <a:lnTo>
                  <a:pt x="69" y="40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18" name="Oval 70"/>
          <p:cNvSpPr>
            <a:spLocks noChangeArrowheads="1"/>
          </p:cNvSpPr>
          <p:nvPr/>
        </p:nvSpPr>
        <p:spPr bwMode="auto">
          <a:xfrm>
            <a:off x="2009775" y="4411663"/>
            <a:ext cx="101600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58119" name="Group 71"/>
          <p:cNvGrpSpPr>
            <a:grpSpLocks/>
          </p:cNvGrpSpPr>
          <p:nvPr/>
        </p:nvGrpSpPr>
        <p:grpSpPr bwMode="auto">
          <a:xfrm>
            <a:off x="563563" y="2919413"/>
            <a:ext cx="3521075" cy="2519362"/>
            <a:chOff x="347" y="1829"/>
            <a:chExt cx="2218" cy="1587"/>
          </a:xfrm>
        </p:grpSpPr>
        <p:grpSp>
          <p:nvGrpSpPr>
            <p:cNvPr id="258120" name="Group 72"/>
            <p:cNvGrpSpPr>
              <a:grpSpLocks/>
            </p:cNvGrpSpPr>
            <p:nvPr/>
          </p:nvGrpSpPr>
          <p:grpSpPr bwMode="auto">
            <a:xfrm>
              <a:off x="347" y="1829"/>
              <a:ext cx="2218" cy="1587"/>
              <a:chOff x="347" y="1829"/>
              <a:chExt cx="2218" cy="1587"/>
            </a:xfrm>
          </p:grpSpPr>
          <p:sp>
            <p:nvSpPr>
              <p:cNvPr id="258121" name="Oval 73"/>
              <p:cNvSpPr>
                <a:spLocks noChangeArrowheads="1"/>
              </p:cNvSpPr>
              <p:nvPr/>
            </p:nvSpPr>
            <p:spPr bwMode="auto">
              <a:xfrm rot="921498">
                <a:off x="960" y="242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2" name="Oval 74"/>
              <p:cNvSpPr>
                <a:spLocks noChangeArrowheads="1"/>
              </p:cNvSpPr>
              <p:nvPr/>
            </p:nvSpPr>
            <p:spPr bwMode="auto">
              <a:xfrm rot="921498">
                <a:off x="783" y="232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3" name="Oval 75"/>
              <p:cNvSpPr>
                <a:spLocks noChangeArrowheads="1"/>
              </p:cNvSpPr>
              <p:nvPr/>
            </p:nvSpPr>
            <p:spPr bwMode="auto">
              <a:xfrm rot="921498">
                <a:off x="1094" y="265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4" name="Oval 76"/>
              <p:cNvSpPr>
                <a:spLocks noChangeArrowheads="1"/>
              </p:cNvSpPr>
              <p:nvPr/>
            </p:nvSpPr>
            <p:spPr bwMode="auto">
              <a:xfrm rot="921498">
                <a:off x="1161" y="277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5" name="Oval 77"/>
              <p:cNvSpPr>
                <a:spLocks noChangeArrowheads="1"/>
              </p:cNvSpPr>
              <p:nvPr/>
            </p:nvSpPr>
            <p:spPr bwMode="auto">
              <a:xfrm rot="921498">
                <a:off x="1034" y="286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6" name="Oval 78"/>
              <p:cNvSpPr>
                <a:spLocks noChangeArrowheads="1"/>
              </p:cNvSpPr>
              <p:nvPr/>
            </p:nvSpPr>
            <p:spPr bwMode="auto">
              <a:xfrm rot="921498">
                <a:off x="1229" y="3254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7" name="Oval 79"/>
              <p:cNvSpPr>
                <a:spLocks noChangeArrowheads="1"/>
              </p:cNvSpPr>
              <p:nvPr/>
            </p:nvSpPr>
            <p:spPr bwMode="auto">
              <a:xfrm rot="921498">
                <a:off x="1177" y="3105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8" name="Oval 80"/>
              <p:cNvSpPr>
                <a:spLocks noChangeArrowheads="1"/>
              </p:cNvSpPr>
              <p:nvPr/>
            </p:nvSpPr>
            <p:spPr bwMode="auto">
              <a:xfrm rot="921498">
                <a:off x="1478" y="2731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9" name="Oval 81"/>
              <p:cNvSpPr>
                <a:spLocks noChangeArrowheads="1"/>
              </p:cNvSpPr>
              <p:nvPr/>
            </p:nvSpPr>
            <p:spPr bwMode="auto">
              <a:xfrm rot="921498">
                <a:off x="829" y="288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0" name="Oval 82"/>
              <p:cNvSpPr>
                <a:spLocks noChangeArrowheads="1"/>
              </p:cNvSpPr>
              <p:nvPr/>
            </p:nvSpPr>
            <p:spPr bwMode="auto">
              <a:xfrm rot="921498">
                <a:off x="677" y="251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1" name="Oval 83"/>
              <p:cNvSpPr>
                <a:spLocks noChangeArrowheads="1"/>
              </p:cNvSpPr>
              <p:nvPr/>
            </p:nvSpPr>
            <p:spPr bwMode="auto">
              <a:xfrm rot="921498">
                <a:off x="896" y="3097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2" name="Oval 84"/>
              <p:cNvSpPr>
                <a:spLocks noChangeArrowheads="1"/>
              </p:cNvSpPr>
              <p:nvPr/>
            </p:nvSpPr>
            <p:spPr bwMode="auto">
              <a:xfrm rot="921498">
                <a:off x="903" y="321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3" name="Oval 85"/>
              <p:cNvSpPr>
                <a:spLocks noChangeArrowheads="1"/>
              </p:cNvSpPr>
              <p:nvPr/>
            </p:nvSpPr>
            <p:spPr bwMode="auto">
              <a:xfrm rot="921498">
                <a:off x="1191" y="2459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4" name="Oval 86"/>
              <p:cNvSpPr>
                <a:spLocks noChangeArrowheads="1"/>
              </p:cNvSpPr>
              <p:nvPr/>
            </p:nvSpPr>
            <p:spPr bwMode="auto">
              <a:xfrm rot="921498">
                <a:off x="884" y="276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5" name="Oval 87"/>
              <p:cNvSpPr>
                <a:spLocks noChangeArrowheads="1"/>
              </p:cNvSpPr>
              <p:nvPr/>
            </p:nvSpPr>
            <p:spPr bwMode="auto">
              <a:xfrm rot="921498">
                <a:off x="535" y="236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6" name="Oval 88"/>
              <p:cNvSpPr>
                <a:spLocks noChangeArrowheads="1"/>
              </p:cNvSpPr>
              <p:nvPr/>
            </p:nvSpPr>
            <p:spPr bwMode="auto">
              <a:xfrm rot="921498">
                <a:off x="1148" y="226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7" name="Oval 89"/>
              <p:cNvSpPr>
                <a:spLocks noChangeArrowheads="1"/>
              </p:cNvSpPr>
              <p:nvPr/>
            </p:nvSpPr>
            <p:spPr bwMode="auto">
              <a:xfrm rot="921498">
                <a:off x="1067" y="2981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8" name="Oval 90"/>
              <p:cNvSpPr>
                <a:spLocks noChangeArrowheads="1"/>
              </p:cNvSpPr>
              <p:nvPr/>
            </p:nvSpPr>
            <p:spPr bwMode="auto">
              <a:xfrm rot="921498">
                <a:off x="1453" y="316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9" name="Oval 91"/>
              <p:cNvSpPr>
                <a:spLocks noChangeArrowheads="1"/>
              </p:cNvSpPr>
              <p:nvPr/>
            </p:nvSpPr>
            <p:spPr bwMode="auto">
              <a:xfrm rot="921498">
                <a:off x="535" y="2733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40" name="Oval 92"/>
              <p:cNvSpPr>
                <a:spLocks noChangeArrowheads="1"/>
              </p:cNvSpPr>
              <p:nvPr/>
            </p:nvSpPr>
            <p:spPr bwMode="auto">
              <a:xfrm rot="921498">
                <a:off x="876" y="2564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41" name="Oval 93"/>
              <p:cNvSpPr>
                <a:spLocks noChangeArrowheads="1"/>
              </p:cNvSpPr>
              <p:nvPr/>
            </p:nvSpPr>
            <p:spPr bwMode="auto">
              <a:xfrm rot="921498">
                <a:off x="347" y="289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42" name="Oval 94"/>
              <p:cNvSpPr>
                <a:spLocks noChangeArrowheads="1"/>
              </p:cNvSpPr>
              <p:nvPr/>
            </p:nvSpPr>
            <p:spPr bwMode="auto">
              <a:xfrm rot="921498">
                <a:off x="351" y="268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43" name="Oval 95"/>
              <p:cNvSpPr>
                <a:spLocks noChangeArrowheads="1"/>
              </p:cNvSpPr>
              <p:nvPr/>
            </p:nvSpPr>
            <p:spPr bwMode="auto">
              <a:xfrm rot="921498">
                <a:off x="1507" y="3070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44" name="Freeform 96"/>
              <p:cNvSpPr>
                <a:spLocks/>
              </p:cNvSpPr>
              <p:nvPr/>
            </p:nvSpPr>
            <p:spPr bwMode="auto">
              <a:xfrm rot="921498" flipV="1">
                <a:off x="1285" y="2343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45" name="Freeform 97"/>
              <p:cNvSpPr>
                <a:spLocks/>
              </p:cNvSpPr>
              <p:nvPr/>
            </p:nvSpPr>
            <p:spPr bwMode="auto">
              <a:xfrm rot="921498" flipV="1">
                <a:off x="1469" y="240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46" name="Freeform 98"/>
              <p:cNvSpPr>
                <a:spLocks/>
              </p:cNvSpPr>
              <p:nvPr/>
            </p:nvSpPr>
            <p:spPr bwMode="auto">
              <a:xfrm rot="921498" flipV="1">
                <a:off x="1536" y="2519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47" name="Freeform 99"/>
              <p:cNvSpPr>
                <a:spLocks/>
              </p:cNvSpPr>
              <p:nvPr/>
            </p:nvSpPr>
            <p:spPr bwMode="auto">
              <a:xfrm rot="921498" flipV="1">
                <a:off x="1582" y="1856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48" name="Freeform 100"/>
              <p:cNvSpPr>
                <a:spLocks/>
              </p:cNvSpPr>
              <p:nvPr/>
            </p:nvSpPr>
            <p:spPr bwMode="auto">
              <a:xfrm rot="921498" flipV="1">
                <a:off x="1670" y="2755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49" name="Freeform 101"/>
              <p:cNvSpPr>
                <a:spLocks/>
              </p:cNvSpPr>
              <p:nvPr/>
            </p:nvSpPr>
            <p:spPr bwMode="auto">
              <a:xfrm rot="921498" flipV="1">
                <a:off x="1805" y="299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0" name="Freeform 102"/>
              <p:cNvSpPr>
                <a:spLocks/>
              </p:cNvSpPr>
              <p:nvPr/>
            </p:nvSpPr>
            <p:spPr bwMode="auto">
              <a:xfrm rot="921498" flipV="1">
                <a:off x="1892" y="2147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1" name="Freeform 103"/>
              <p:cNvSpPr>
                <a:spLocks/>
              </p:cNvSpPr>
              <p:nvPr/>
            </p:nvSpPr>
            <p:spPr bwMode="auto">
              <a:xfrm rot="921498" flipV="1">
                <a:off x="1548" y="2842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2" name="Freeform 104"/>
              <p:cNvSpPr>
                <a:spLocks/>
              </p:cNvSpPr>
              <p:nvPr/>
            </p:nvSpPr>
            <p:spPr bwMode="auto">
              <a:xfrm rot="921498" flipV="1">
                <a:off x="2485" y="2273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3" name="Freeform 105"/>
              <p:cNvSpPr>
                <a:spLocks/>
              </p:cNvSpPr>
              <p:nvPr/>
            </p:nvSpPr>
            <p:spPr bwMode="auto">
              <a:xfrm rot="921498" flipV="1">
                <a:off x="1472" y="2650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4" name="Freeform 106"/>
              <p:cNvSpPr>
                <a:spLocks/>
              </p:cNvSpPr>
              <p:nvPr/>
            </p:nvSpPr>
            <p:spPr bwMode="auto">
              <a:xfrm rot="921498" flipV="1">
                <a:off x="2133" y="1829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5" name="Freeform 107"/>
              <p:cNvSpPr>
                <a:spLocks/>
              </p:cNvSpPr>
              <p:nvPr/>
            </p:nvSpPr>
            <p:spPr bwMode="auto">
              <a:xfrm rot="921498" flipV="1">
                <a:off x="1954" y="2417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6" name="Freeform 108"/>
              <p:cNvSpPr>
                <a:spLocks/>
              </p:cNvSpPr>
              <p:nvPr/>
            </p:nvSpPr>
            <p:spPr bwMode="auto">
              <a:xfrm rot="921498" flipV="1">
                <a:off x="1713" y="2519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7" name="Freeform 109"/>
              <p:cNvSpPr>
                <a:spLocks/>
              </p:cNvSpPr>
              <p:nvPr/>
            </p:nvSpPr>
            <p:spPr bwMode="auto">
              <a:xfrm rot="921498" flipV="1">
                <a:off x="1828" y="2313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8" name="Freeform 110"/>
              <p:cNvSpPr>
                <a:spLocks/>
              </p:cNvSpPr>
              <p:nvPr/>
            </p:nvSpPr>
            <p:spPr bwMode="auto">
              <a:xfrm rot="921498" flipV="1">
                <a:off x="2208" y="2214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9" name="Freeform 111"/>
              <p:cNvSpPr>
                <a:spLocks/>
              </p:cNvSpPr>
              <p:nvPr/>
            </p:nvSpPr>
            <p:spPr bwMode="auto">
              <a:xfrm rot="921498" flipV="1">
                <a:off x="1777" y="200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60" name="Oval 112"/>
              <p:cNvSpPr>
                <a:spLocks noChangeArrowheads="1"/>
              </p:cNvSpPr>
              <p:nvPr/>
            </p:nvSpPr>
            <p:spPr bwMode="auto">
              <a:xfrm rot="921498">
                <a:off x="823" y="193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61" name="Oval 113"/>
              <p:cNvSpPr>
                <a:spLocks noChangeArrowheads="1"/>
              </p:cNvSpPr>
              <p:nvPr/>
            </p:nvSpPr>
            <p:spPr bwMode="auto">
              <a:xfrm rot="921498">
                <a:off x="1347" y="2767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62" name="Oval 114"/>
              <p:cNvSpPr>
                <a:spLocks noChangeArrowheads="1"/>
              </p:cNvSpPr>
              <p:nvPr/>
            </p:nvSpPr>
            <p:spPr bwMode="auto">
              <a:xfrm rot="921498">
                <a:off x="1363" y="3130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63" name="Oval 115"/>
              <p:cNvSpPr>
                <a:spLocks noChangeArrowheads="1"/>
              </p:cNvSpPr>
              <p:nvPr/>
            </p:nvSpPr>
            <p:spPr bwMode="auto">
              <a:xfrm rot="921498">
                <a:off x="882" y="2087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64" name="Oval 116"/>
              <p:cNvSpPr>
                <a:spLocks noChangeArrowheads="1"/>
              </p:cNvSpPr>
              <p:nvPr/>
            </p:nvSpPr>
            <p:spPr bwMode="auto">
              <a:xfrm rot="921498">
                <a:off x="1265" y="2959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65" name="Oval 117"/>
              <p:cNvSpPr>
                <a:spLocks noChangeArrowheads="1"/>
              </p:cNvSpPr>
              <p:nvPr/>
            </p:nvSpPr>
            <p:spPr bwMode="auto">
              <a:xfrm rot="921498">
                <a:off x="1423" y="2865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66" name="Oval 118"/>
              <p:cNvSpPr>
                <a:spLocks noChangeArrowheads="1"/>
              </p:cNvSpPr>
              <p:nvPr/>
            </p:nvSpPr>
            <p:spPr bwMode="auto">
              <a:xfrm rot="921498">
                <a:off x="1268" y="3335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67" name="Freeform 119"/>
              <p:cNvSpPr>
                <a:spLocks/>
              </p:cNvSpPr>
              <p:nvPr/>
            </p:nvSpPr>
            <p:spPr bwMode="auto">
              <a:xfrm rot="921498" flipV="1">
                <a:off x="2143" y="2598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68" name="Freeform 120"/>
              <p:cNvSpPr>
                <a:spLocks/>
              </p:cNvSpPr>
              <p:nvPr/>
            </p:nvSpPr>
            <p:spPr bwMode="auto">
              <a:xfrm rot="921498" flipV="1">
                <a:off x="1703" y="309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69" name="Freeform 121"/>
              <p:cNvSpPr>
                <a:spLocks/>
              </p:cNvSpPr>
              <p:nvPr/>
            </p:nvSpPr>
            <p:spPr bwMode="auto">
              <a:xfrm rot="921498" flipV="1">
                <a:off x="2277" y="2834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70" name="Freeform 122"/>
              <p:cNvSpPr>
                <a:spLocks/>
              </p:cNvSpPr>
              <p:nvPr/>
            </p:nvSpPr>
            <p:spPr bwMode="auto">
              <a:xfrm rot="921498" flipV="1">
                <a:off x="1920" y="2962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8171" name="Freeform 123"/>
            <p:cNvSpPr>
              <a:spLocks/>
            </p:cNvSpPr>
            <p:nvPr/>
          </p:nvSpPr>
          <p:spPr bwMode="auto">
            <a:xfrm rot="921498" flipV="1">
              <a:off x="1338" y="2523"/>
              <a:ext cx="80" cy="74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0000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8172" name="Group 124"/>
          <p:cNvGrpSpPr>
            <a:grpSpLocks/>
          </p:cNvGrpSpPr>
          <p:nvPr/>
        </p:nvGrpSpPr>
        <p:grpSpPr bwMode="auto">
          <a:xfrm>
            <a:off x="5108575" y="2927350"/>
            <a:ext cx="3521075" cy="2519363"/>
            <a:chOff x="347" y="1829"/>
            <a:chExt cx="2218" cy="1587"/>
          </a:xfrm>
        </p:grpSpPr>
        <p:grpSp>
          <p:nvGrpSpPr>
            <p:cNvPr id="258173" name="Group 125"/>
            <p:cNvGrpSpPr>
              <a:grpSpLocks/>
            </p:cNvGrpSpPr>
            <p:nvPr/>
          </p:nvGrpSpPr>
          <p:grpSpPr bwMode="auto">
            <a:xfrm>
              <a:off x="347" y="1829"/>
              <a:ext cx="2218" cy="1587"/>
              <a:chOff x="347" y="1829"/>
              <a:chExt cx="2218" cy="1587"/>
            </a:xfrm>
          </p:grpSpPr>
          <p:sp>
            <p:nvSpPr>
              <p:cNvPr id="258174" name="Oval 126"/>
              <p:cNvSpPr>
                <a:spLocks noChangeArrowheads="1"/>
              </p:cNvSpPr>
              <p:nvPr/>
            </p:nvSpPr>
            <p:spPr bwMode="auto">
              <a:xfrm rot="921498">
                <a:off x="960" y="242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75" name="Oval 127"/>
              <p:cNvSpPr>
                <a:spLocks noChangeArrowheads="1"/>
              </p:cNvSpPr>
              <p:nvPr/>
            </p:nvSpPr>
            <p:spPr bwMode="auto">
              <a:xfrm rot="921498">
                <a:off x="783" y="232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76" name="Oval 128"/>
              <p:cNvSpPr>
                <a:spLocks noChangeArrowheads="1"/>
              </p:cNvSpPr>
              <p:nvPr/>
            </p:nvSpPr>
            <p:spPr bwMode="auto">
              <a:xfrm rot="921498">
                <a:off x="1094" y="265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77" name="Oval 129"/>
              <p:cNvSpPr>
                <a:spLocks noChangeArrowheads="1"/>
              </p:cNvSpPr>
              <p:nvPr/>
            </p:nvSpPr>
            <p:spPr bwMode="auto">
              <a:xfrm rot="921498">
                <a:off x="1161" y="277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78" name="Oval 130"/>
              <p:cNvSpPr>
                <a:spLocks noChangeArrowheads="1"/>
              </p:cNvSpPr>
              <p:nvPr/>
            </p:nvSpPr>
            <p:spPr bwMode="auto">
              <a:xfrm rot="921498">
                <a:off x="1034" y="286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79" name="Oval 131"/>
              <p:cNvSpPr>
                <a:spLocks noChangeArrowheads="1"/>
              </p:cNvSpPr>
              <p:nvPr/>
            </p:nvSpPr>
            <p:spPr bwMode="auto">
              <a:xfrm rot="921498">
                <a:off x="1229" y="3254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0" name="Oval 132"/>
              <p:cNvSpPr>
                <a:spLocks noChangeArrowheads="1"/>
              </p:cNvSpPr>
              <p:nvPr/>
            </p:nvSpPr>
            <p:spPr bwMode="auto">
              <a:xfrm rot="921498">
                <a:off x="1177" y="3105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1" name="Oval 133"/>
              <p:cNvSpPr>
                <a:spLocks noChangeArrowheads="1"/>
              </p:cNvSpPr>
              <p:nvPr/>
            </p:nvSpPr>
            <p:spPr bwMode="auto">
              <a:xfrm rot="921498">
                <a:off x="1478" y="2731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2" name="Oval 134"/>
              <p:cNvSpPr>
                <a:spLocks noChangeArrowheads="1"/>
              </p:cNvSpPr>
              <p:nvPr/>
            </p:nvSpPr>
            <p:spPr bwMode="auto">
              <a:xfrm rot="921498">
                <a:off x="829" y="288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3" name="Oval 135"/>
              <p:cNvSpPr>
                <a:spLocks noChangeArrowheads="1"/>
              </p:cNvSpPr>
              <p:nvPr/>
            </p:nvSpPr>
            <p:spPr bwMode="auto">
              <a:xfrm rot="921498">
                <a:off x="677" y="251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4" name="Oval 136"/>
              <p:cNvSpPr>
                <a:spLocks noChangeArrowheads="1"/>
              </p:cNvSpPr>
              <p:nvPr/>
            </p:nvSpPr>
            <p:spPr bwMode="auto">
              <a:xfrm rot="921498">
                <a:off x="896" y="3097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5" name="Oval 137"/>
              <p:cNvSpPr>
                <a:spLocks noChangeArrowheads="1"/>
              </p:cNvSpPr>
              <p:nvPr/>
            </p:nvSpPr>
            <p:spPr bwMode="auto">
              <a:xfrm rot="921498">
                <a:off x="903" y="321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6" name="Oval 138"/>
              <p:cNvSpPr>
                <a:spLocks noChangeArrowheads="1"/>
              </p:cNvSpPr>
              <p:nvPr/>
            </p:nvSpPr>
            <p:spPr bwMode="auto">
              <a:xfrm rot="921498">
                <a:off x="1191" y="2459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7" name="Oval 139"/>
              <p:cNvSpPr>
                <a:spLocks noChangeArrowheads="1"/>
              </p:cNvSpPr>
              <p:nvPr/>
            </p:nvSpPr>
            <p:spPr bwMode="auto">
              <a:xfrm rot="921498">
                <a:off x="884" y="276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8" name="Oval 140"/>
              <p:cNvSpPr>
                <a:spLocks noChangeArrowheads="1"/>
              </p:cNvSpPr>
              <p:nvPr/>
            </p:nvSpPr>
            <p:spPr bwMode="auto">
              <a:xfrm rot="921498">
                <a:off x="535" y="236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9" name="Oval 141"/>
              <p:cNvSpPr>
                <a:spLocks noChangeArrowheads="1"/>
              </p:cNvSpPr>
              <p:nvPr/>
            </p:nvSpPr>
            <p:spPr bwMode="auto">
              <a:xfrm rot="921498">
                <a:off x="1148" y="226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0" name="Oval 142"/>
              <p:cNvSpPr>
                <a:spLocks noChangeArrowheads="1"/>
              </p:cNvSpPr>
              <p:nvPr/>
            </p:nvSpPr>
            <p:spPr bwMode="auto">
              <a:xfrm rot="921498">
                <a:off x="1067" y="2981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1" name="Oval 143"/>
              <p:cNvSpPr>
                <a:spLocks noChangeArrowheads="1"/>
              </p:cNvSpPr>
              <p:nvPr/>
            </p:nvSpPr>
            <p:spPr bwMode="auto">
              <a:xfrm rot="921498">
                <a:off x="1453" y="316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2" name="Oval 144"/>
              <p:cNvSpPr>
                <a:spLocks noChangeArrowheads="1"/>
              </p:cNvSpPr>
              <p:nvPr/>
            </p:nvSpPr>
            <p:spPr bwMode="auto">
              <a:xfrm rot="921498">
                <a:off x="535" y="2733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3" name="Oval 145"/>
              <p:cNvSpPr>
                <a:spLocks noChangeArrowheads="1"/>
              </p:cNvSpPr>
              <p:nvPr/>
            </p:nvSpPr>
            <p:spPr bwMode="auto">
              <a:xfrm rot="921498">
                <a:off x="876" y="2564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4" name="Oval 146"/>
              <p:cNvSpPr>
                <a:spLocks noChangeArrowheads="1"/>
              </p:cNvSpPr>
              <p:nvPr/>
            </p:nvSpPr>
            <p:spPr bwMode="auto">
              <a:xfrm rot="921498">
                <a:off x="347" y="289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5" name="Oval 147"/>
              <p:cNvSpPr>
                <a:spLocks noChangeArrowheads="1"/>
              </p:cNvSpPr>
              <p:nvPr/>
            </p:nvSpPr>
            <p:spPr bwMode="auto">
              <a:xfrm rot="921498">
                <a:off x="351" y="268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6" name="Oval 148"/>
              <p:cNvSpPr>
                <a:spLocks noChangeArrowheads="1"/>
              </p:cNvSpPr>
              <p:nvPr/>
            </p:nvSpPr>
            <p:spPr bwMode="auto">
              <a:xfrm rot="921498">
                <a:off x="1507" y="3070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7" name="Freeform 149"/>
              <p:cNvSpPr>
                <a:spLocks/>
              </p:cNvSpPr>
              <p:nvPr/>
            </p:nvSpPr>
            <p:spPr bwMode="auto">
              <a:xfrm rot="921498" flipV="1">
                <a:off x="1285" y="2343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98" name="Freeform 150"/>
              <p:cNvSpPr>
                <a:spLocks/>
              </p:cNvSpPr>
              <p:nvPr/>
            </p:nvSpPr>
            <p:spPr bwMode="auto">
              <a:xfrm rot="921498" flipV="1">
                <a:off x="1469" y="240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99" name="Freeform 151"/>
              <p:cNvSpPr>
                <a:spLocks/>
              </p:cNvSpPr>
              <p:nvPr/>
            </p:nvSpPr>
            <p:spPr bwMode="auto">
              <a:xfrm rot="921498" flipV="1">
                <a:off x="1536" y="2519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0" name="Freeform 152"/>
              <p:cNvSpPr>
                <a:spLocks/>
              </p:cNvSpPr>
              <p:nvPr/>
            </p:nvSpPr>
            <p:spPr bwMode="auto">
              <a:xfrm rot="921498" flipV="1">
                <a:off x="1582" y="1856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1" name="Freeform 153"/>
              <p:cNvSpPr>
                <a:spLocks/>
              </p:cNvSpPr>
              <p:nvPr/>
            </p:nvSpPr>
            <p:spPr bwMode="auto">
              <a:xfrm rot="921498" flipV="1">
                <a:off x="1670" y="2755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2" name="Freeform 154"/>
              <p:cNvSpPr>
                <a:spLocks/>
              </p:cNvSpPr>
              <p:nvPr/>
            </p:nvSpPr>
            <p:spPr bwMode="auto">
              <a:xfrm rot="921498" flipV="1">
                <a:off x="1805" y="299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3" name="Freeform 155"/>
              <p:cNvSpPr>
                <a:spLocks/>
              </p:cNvSpPr>
              <p:nvPr/>
            </p:nvSpPr>
            <p:spPr bwMode="auto">
              <a:xfrm rot="921498" flipV="1">
                <a:off x="1892" y="2147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4" name="Freeform 156"/>
              <p:cNvSpPr>
                <a:spLocks/>
              </p:cNvSpPr>
              <p:nvPr/>
            </p:nvSpPr>
            <p:spPr bwMode="auto">
              <a:xfrm rot="921498" flipV="1">
                <a:off x="1548" y="2842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5" name="Freeform 157"/>
              <p:cNvSpPr>
                <a:spLocks/>
              </p:cNvSpPr>
              <p:nvPr/>
            </p:nvSpPr>
            <p:spPr bwMode="auto">
              <a:xfrm rot="921498" flipV="1">
                <a:off x="2485" y="2273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6" name="Freeform 158"/>
              <p:cNvSpPr>
                <a:spLocks/>
              </p:cNvSpPr>
              <p:nvPr/>
            </p:nvSpPr>
            <p:spPr bwMode="auto">
              <a:xfrm rot="921498" flipV="1">
                <a:off x="1472" y="2650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7" name="Freeform 159"/>
              <p:cNvSpPr>
                <a:spLocks/>
              </p:cNvSpPr>
              <p:nvPr/>
            </p:nvSpPr>
            <p:spPr bwMode="auto">
              <a:xfrm rot="921498" flipV="1">
                <a:off x="2133" y="1829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8" name="Freeform 160"/>
              <p:cNvSpPr>
                <a:spLocks/>
              </p:cNvSpPr>
              <p:nvPr/>
            </p:nvSpPr>
            <p:spPr bwMode="auto">
              <a:xfrm rot="921498" flipV="1">
                <a:off x="1954" y="2417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9" name="Freeform 161"/>
              <p:cNvSpPr>
                <a:spLocks/>
              </p:cNvSpPr>
              <p:nvPr/>
            </p:nvSpPr>
            <p:spPr bwMode="auto">
              <a:xfrm rot="921498" flipV="1">
                <a:off x="1713" y="2519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10" name="Freeform 162"/>
              <p:cNvSpPr>
                <a:spLocks/>
              </p:cNvSpPr>
              <p:nvPr/>
            </p:nvSpPr>
            <p:spPr bwMode="auto">
              <a:xfrm rot="921498" flipV="1">
                <a:off x="1828" y="2313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11" name="Freeform 163"/>
              <p:cNvSpPr>
                <a:spLocks/>
              </p:cNvSpPr>
              <p:nvPr/>
            </p:nvSpPr>
            <p:spPr bwMode="auto">
              <a:xfrm rot="921498" flipV="1">
                <a:off x="2208" y="2214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12" name="Freeform 164"/>
              <p:cNvSpPr>
                <a:spLocks/>
              </p:cNvSpPr>
              <p:nvPr/>
            </p:nvSpPr>
            <p:spPr bwMode="auto">
              <a:xfrm rot="921498" flipV="1">
                <a:off x="1777" y="200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13" name="Oval 165"/>
              <p:cNvSpPr>
                <a:spLocks noChangeArrowheads="1"/>
              </p:cNvSpPr>
              <p:nvPr/>
            </p:nvSpPr>
            <p:spPr bwMode="auto">
              <a:xfrm rot="921498">
                <a:off x="823" y="193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14" name="Oval 166"/>
              <p:cNvSpPr>
                <a:spLocks noChangeArrowheads="1"/>
              </p:cNvSpPr>
              <p:nvPr/>
            </p:nvSpPr>
            <p:spPr bwMode="auto">
              <a:xfrm rot="921498">
                <a:off x="1347" y="2767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15" name="Oval 167"/>
              <p:cNvSpPr>
                <a:spLocks noChangeArrowheads="1"/>
              </p:cNvSpPr>
              <p:nvPr/>
            </p:nvSpPr>
            <p:spPr bwMode="auto">
              <a:xfrm rot="921498">
                <a:off x="1363" y="3130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16" name="Oval 168"/>
              <p:cNvSpPr>
                <a:spLocks noChangeArrowheads="1"/>
              </p:cNvSpPr>
              <p:nvPr/>
            </p:nvSpPr>
            <p:spPr bwMode="auto">
              <a:xfrm rot="921498">
                <a:off x="882" y="2087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17" name="Oval 169"/>
              <p:cNvSpPr>
                <a:spLocks noChangeArrowheads="1"/>
              </p:cNvSpPr>
              <p:nvPr/>
            </p:nvSpPr>
            <p:spPr bwMode="auto">
              <a:xfrm rot="921498">
                <a:off x="1265" y="2959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18" name="Oval 170"/>
              <p:cNvSpPr>
                <a:spLocks noChangeArrowheads="1"/>
              </p:cNvSpPr>
              <p:nvPr/>
            </p:nvSpPr>
            <p:spPr bwMode="auto">
              <a:xfrm rot="921498">
                <a:off x="1423" y="2865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19" name="Oval 171"/>
              <p:cNvSpPr>
                <a:spLocks noChangeArrowheads="1"/>
              </p:cNvSpPr>
              <p:nvPr/>
            </p:nvSpPr>
            <p:spPr bwMode="auto">
              <a:xfrm rot="921498">
                <a:off x="1268" y="3335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20" name="Freeform 172"/>
              <p:cNvSpPr>
                <a:spLocks/>
              </p:cNvSpPr>
              <p:nvPr/>
            </p:nvSpPr>
            <p:spPr bwMode="auto">
              <a:xfrm rot="921498" flipV="1">
                <a:off x="2143" y="2598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21" name="Freeform 173"/>
              <p:cNvSpPr>
                <a:spLocks/>
              </p:cNvSpPr>
              <p:nvPr/>
            </p:nvSpPr>
            <p:spPr bwMode="auto">
              <a:xfrm rot="921498" flipV="1">
                <a:off x="1703" y="309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22" name="Freeform 174"/>
              <p:cNvSpPr>
                <a:spLocks/>
              </p:cNvSpPr>
              <p:nvPr/>
            </p:nvSpPr>
            <p:spPr bwMode="auto">
              <a:xfrm rot="921498" flipV="1">
                <a:off x="2277" y="2834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23" name="Freeform 175"/>
              <p:cNvSpPr>
                <a:spLocks/>
              </p:cNvSpPr>
              <p:nvPr/>
            </p:nvSpPr>
            <p:spPr bwMode="auto">
              <a:xfrm rot="921498" flipV="1">
                <a:off x="1920" y="2962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8224" name="Freeform 176"/>
            <p:cNvSpPr>
              <a:spLocks/>
            </p:cNvSpPr>
            <p:nvPr/>
          </p:nvSpPr>
          <p:spPr bwMode="auto">
            <a:xfrm rot="921498" flipV="1">
              <a:off x="1338" y="2523"/>
              <a:ext cx="80" cy="74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0000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20</a:t>
            </a:fld>
            <a:endParaRPr lang="en-US"/>
          </a:p>
        </p:txBody>
      </p:sp>
      <p:sp>
        <p:nvSpPr>
          <p:cNvPr id="190" name="Rectangle 38"/>
          <p:cNvSpPr txBox="1">
            <a:spLocks noChangeArrowheads="1"/>
          </p:cNvSpPr>
          <p:nvPr/>
        </p:nvSpPr>
        <p:spPr>
          <a:xfrm>
            <a:off x="1079500" y="3810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Overlay test examples, </a:t>
            </a:r>
          </a:p>
          <a:p>
            <a:r>
              <a:rPr lang="en-US" altLang="en-US" dirty="0" smtClean="0"/>
              <a:t>count FP and FN</a:t>
            </a:r>
            <a:endParaRPr lang="en-US" altLang="en-US" dirty="0"/>
          </a:p>
        </p:txBody>
      </p:sp>
      <p:sp>
        <p:nvSpPr>
          <p:cNvPr id="192" name="Rectangle 177"/>
          <p:cNvSpPr>
            <a:spLocks noChangeArrowheads="1"/>
          </p:cNvSpPr>
          <p:nvPr/>
        </p:nvSpPr>
        <p:spPr bwMode="auto">
          <a:xfrm rot="3511855">
            <a:off x="407987" y="3394076"/>
            <a:ext cx="358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US" altLang="en-US" sz="2400" b="0" dirty="0">
                <a:latin typeface="Arial" pitchFamily="34" charset="0"/>
              </a:rPr>
              <a:t>f(</a:t>
            </a:r>
            <a:r>
              <a:rPr lang="en-US" altLang="en-US" sz="2400" dirty="0">
                <a:latin typeface="Arial" pitchFamily="34" charset="0"/>
              </a:rPr>
              <a:t>x</a:t>
            </a:r>
            <a:r>
              <a:rPr lang="en-US" altLang="en-US" sz="2400" b="0" dirty="0">
                <a:latin typeface="Arial" pitchFamily="34" charset="0"/>
              </a:rPr>
              <a:t>) = 0</a:t>
            </a:r>
          </a:p>
        </p:txBody>
      </p:sp>
      <p:sp>
        <p:nvSpPr>
          <p:cNvPr id="193" name="Text Box 178"/>
          <p:cNvSpPr txBox="1">
            <a:spLocks noChangeArrowheads="1"/>
          </p:cNvSpPr>
          <p:nvPr/>
        </p:nvSpPr>
        <p:spPr bwMode="auto">
          <a:xfrm>
            <a:off x="492125" y="5430838"/>
            <a:ext cx="1157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 dirty="0">
                <a:latin typeface="Arial" pitchFamily="34" charset="0"/>
              </a:rPr>
              <a:t>f(</a:t>
            </a:r>
            <a:r>
              <a:rPr lang="en-US" altLang="en-US" sz="2400" dirty="0">
                <a:latin typeface="Arial" pitchFamily="34" charset="0"/>
              </a:rPr>
              <a:t>x</a:t>
            </a:r>
            <a:r>
              <a:rPr lang="en-US" altLang="en-US" sz="2400" b="0" dirty="0">
                <a:latin typeface="Arial" pitchFamily="34" charset="0"/>
              </a:rPr>
              <a:t>) &gt; 0</a:t>
            </a:r>
          </a:p>
        </p:txBody>
      </p:sp>
      <p:sp>
        <p:nvSpPr>
          <p:cNvPr id="194" name="Text Box 179"/>
          <p:cNvSpPr txBox="1">
            <a:spLocks noChangeArrowheads="1"/>
          </p:cNvSpPr>
          <p:nvPr/>
        </p:nvSpPr>
        <p:spPr bwMode="auto">
          <a:xfrm>
            <a:off x="2689225" y="2111375"/>
            <a:ext cx="1157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 &lt; 0</a:t>
            </a:r>
          </a:p>
        </p:txBody>
      </p:sp>
      <p:sp>
        <p:nvSpPr>
          <p:cNvPr id="195" name="Rectangle 180"/>
          <p:cNvSpPr>
            <a:spLocks noChangeArrowheads="1"/>
          </p:cNvSpPr>
          <p:nvPr/>
        </p:nvSpPr>
        <p:spPr bwMode="auto">
          <a:xfrm rot="1192462">
            <a:off x="4852988" y="3406775"/>
            <a:ext cx="358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 = 0</a:t>
            </a:r>
          </a:p>
        </p:txBody>
      </p:sp>
      <p:sp>
        <p:nvSpPr>
          <p:cNvPr id="196" name="Text Box 181"/>
          <p:cNvSpPr txBox="1">
            <a:spLocks noChangeArrowheads="1"/>
          </p:cNvSpPr>
          <p:nvPr/>
        </p:nvSpPr>
        <p:spPr bwMode="auto">
          <a:xfrm>
            <a:off x="5038725" y="5443538"/>
            <a:ext cx="1157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 &gt; 0</a:t>
            </a:r>
          </a:p>
        </p:txBody>
      </p:sp>
      <p:sp>
        <p:nvSpPr>
          <p:cNvPr id="197" name="Text Box 182"/>
          <p:cNvSpPr txBox="1">
            <a:spLocks noChangeArrowheads="1"/>
          </p:cNvSpPr>
          <p:nvPr/>
        </p:nvSpPr>
        <p:spPr bwMode="auto">
          <a:xfrm>
            <a:off x="7235825" y="2124075"/>
            <a:ext cx="1157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 &lt; 0</a:t>
            </a:r>
          </a:p>
        </p:txBody>
      </p:sp>
    </p:spTree>
    <p:extLst>
      <p:ext uri="{BB962C8B-B14F-4D97-AF65-F5344CB8AC3E}">
        <p14:creationId xmlns:p14="http://schemas.microsoft.com/office/powerpoint/2010/main" val="377777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051" name="Group 3"/>
          <p:cNvGrpSpPr>
            <a:grpSpLocks/>
          </p:cNvGrpSpPr>
          <p:nvPr/>
        </p:nvGrpSpPr>
        <p:grpSpPr bwMode="auto">
          <a:xfrm>
            <a:off x="4543425" y="2435225"/>
            <a:ext cx="4160838" cy="3919538"/>
            <a:chOff x="2862" y="1534"/>
            <a:chExt cx="2621" cy="2469"/>
          </a:xfrm>
        </p:grpSpPr>
        <p:sp>
          <p:nvSpPr>
            <p:cNvPr id="258052" name="Rectangle 4"/>
            <p:cNvSpPr>
              <a:spLocks noChangeArrowheads="1"/>
            </p:cNvSpPr>
            <p:nvPr/>
          </p:nvSpPr>
          <p:spPr bwMode="auto">
            <a:xfrm>
              <a:off x="2999" y="1534"/>
              <a:ext cx="2441" cy="2348"/>
            </a:xfrm>
            <a:prstGeom prst="rect">
              <a:avLst/>
            </a:prstGeom>
            <a:solidFill>
              <a:srgbClr val="FFFFFF"/>
            </a:solidFill>
            <a:ln w="0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53" name="Oval 5"/>
            <p:cNvSpPr>
              <a:spLocks noChangeArrowheads="1"/>
            </p:cNvSpPr>
            <p:nvPr/>
          </p:nvSpPr>
          <p:spPr bwMode="auto">
            <a:xfrm>
              <a:off x="3869" y="3485"/>
              <a:ext cx="64" cy="61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54" name="Oval 6"/>
            <p:cNvSpPr>
              <a:spLocks noChangeArrowheads="1"/>
            </p:cNvSpPr>
            <p:nvPr/>
          </p:nvSpPr>
          <p:spPr bwMode="auto">
            <a:xfrm>
              <a:off x="3773" y="3347"/>
              <a:ext cx="65" cy="61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55" name="Oval 7"/>
            <p:cNvSpPr>
              <a:spLocks noChangeArrowheads="1"/>
            </p:cNvSpPr>
            <p:nvPr/>
          </p:nvSpPr>
          <p:spPr bwMode="auto">
            <a:xfrm>
              <a:off x="4268" y="3348"/>
              <a:ext cx="63" cy="61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56" name="Oval 8"/>
            <p:cNvSpPr>
              <a:spLocks noChangeArrowheads="1"/>
            </p:cNvSpPr>
            <p:nvPr/>
          </p:nvSpPr>
          <p:spPr bwMode="auto">
            <a:xfrm>
              <a:off x="3620" y="3327"/>
              <a:ext cx="63" cy="62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57" name="Oval 9"/>
            <p:cNvSpPr>
              <a:spLocks noChangeArrowheads="1"/>
            </p:cNvSpPr>
            <p:nvPr/>
          </p:nvSpPr>
          <p:spPr bwMode="auto">
            <a:xfrm>
              <a:off x="3474" y="3111"/>
              <a:ext cx="64" cy="61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58" name="Oval 10"/>
            <p:cNvSpPr>
              <a:spLocks noChangeArrowheads="1"/>
            </p:cNvSpPr>
            <p:nvPr/>
          </p:nvSpPr>
          <p:spPr bwMode="auto">
            <a:xfrm>
              <a:off x="3341" y="2936"/>
              <a:ext cx="64" cy="61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59" name="Oval 11"/>
            <p:cNvSpPr>
              <a:spLocks noChangeArrowheads="1"/>
            </p:cNvSpPr>
            <p:nvPr/>
          </p:nvSpPr>
          <p:spPr bwMode="auto">
            <a:xfrm>
              <a:off x="4127" y="2803"/>
              <a:ext cx="63" cy="61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60" name="Oval 12"/>
            <p:cNvSpPr>
              <a:spLocks noChangeArrowheads="1"/>
            </p:cNvSpPr>
            <p:nvPr/>
          </p:nvSpPr>
          <p:spPr bwMode="auto">
            <a:xfrm>
              <a:off x="4029" y="3143"/>
              <a:ext cx="63" cy="61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61" name="Oval 13"/>
            <p:cNvSpPr>
              <a:spLocks noChangeArrowheads="1"/>
            </p:cNvSpPr>
            <p:nvPr/>
          </p:nvSpPr>
          <p:spPr bwMode="auto">
            <a:xfrm>
              <a:off x="4261" y="2725"/>
              <a:ext cx="64" cy="61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62" name="Oval 14"/>
            <p:cNvSpPr>
              <a:spLocks noChangeArrowheads="1"/>
            </p:cNvSpPr>
            <p:nvPr/>
          </p:nvSpPr>
          <p:spPr bwMode="auto">
            <a:xfrm>
              <a:off x="4403" y="3001"/>
              <a:ext cx="65" cy="61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63" name="Oval 15"/>
            <p:cNvSpPr>
              <a:spLocks noChangeArrowheads="1"/>
            </p:cNvSpPr>
            <p:nvPr/>
          </p:nvSpPr>
          <p:spPr bwMode="auto">
            <a:xfrm>
              <a:off x="4248" y="2568"/>
              <a:ext cx="64" cy="61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64" name="Oval 16"/>
            <p:cNvSpPr>
              <a:spLocks noChangeArrowheads="1"/>
            </p:cNvSpPr>
            <p:nvPr/>
          </p:nvSpPr>
          <p:spPr bwMode="auto">
            <a:xfrm>
              <a:off x="4026" y="2878"/>
              <a:ext cx="64" cy="61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65" name="Oval 17"/>
            <p:cNvSpPr>
              <a:spLocks noChangeArrowheads="1"/>
            </p:cNvSpPr>
            <p:nvPr/>
          </p:nvSpPr>
          <p:spPr bwMode="auto">
            <a:xfrm>
              <a:off x="3811" y="2442"/>
              <a:ext cx="63" cy="62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66" name="Freeform 18"/>
            <p:cNvSpPr>
              <a:spLocks/>
            </p:cNvSpPr>
            <p:nvPr/>
          </p:nvSpPr>
          <p:spPr bwMode="auto">
            <a:xfrm flipV="1">
              <a:off x="4248" y="2764"/>
              <a:ext cx="81" cy="74"/>
            </a:xfrm>
            <a:custGeom>
              <a:avLst/>
              <a:gdLst>
                <a:gd name="T0" fmla="*/ 0 w 69"/>
                <a:gd name="T1" fmla="*/ 41 h 65"/>
                <a:gd name="T2" fmla="*/ 26 w 69"/>
                <a:gd name="T3" fmla="*/ 41 h 65"/>
                <a:gd name="T4" fmla="*/ 35 w 69"/>
                <a:gd name="T5" fmla="*/ 65 h 65"/>
                <a:gd name="T6" fmla="*/ 43 w 69"/>
                <a:gd name="T7" fmla="*/ 41 h 65"/>
                <a:gd name="T8" fmla="*/ 69 w 69"/>
                <a:gd name="T9" fmla="*/ 41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1"/>
                  </a:moveTo>
                  <a:lnTo>
                    <a:pt x="26" y="41"/>
                  </a:lnTo>
                  <a:lnTo>
                    <a:pt x="35" y="65"/>
                  </a:lnTo>
                  <a:lnTo>
                    <a:pt x="43" y="41"/>
                  </a:lnTo>
                  <a:lnTo>
                    <a:pt x="69" y="41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67" name="Freeform 19"/>
            <p:cNvSpPr>
              <a:spLocks/>
            </p:cNvSpPr>
            <p:nvPr/>
          </p:nvSpPr>
          <p:spPr bwMode="auto">
            <a:xfrm flipV="1">
              <a:off x="4848" y="2612"/>
              <a:ext cx="80" cy="74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68" name="Freeform 20"/>
            <p:cNvSpPr>
              <a:spLocks/>
            </p:cNvSpPr>
            <p:nvPr/>
          </p:nvSpPr>
          <p:spPr bwMode="auto">
            <a:xfrm flipV="1">
              <a:off x="4701" y="2816"/>
              <a:ext cx="80" cy="74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69" name="Freeform 21"/>
            <p:cNvSpPr>
              <a:spLocks/>
            </p:cNvSpPr>
            <p:nvPr/>
          </p:nvSpPr>
          <p:spPr bwMode="auto">
            <a:xfrm flipV="1">
              <a:off x="4175" y="2311"/>
              <a:ext cx="81" cy="74"/>
            </a:xfrm>
            <a:custGeom>
              <a:avLst/>
              <a:gdLst>
                <a:gd name="T0" fmla="*/ 0 w 69"/>
                <a:gd name="T1" fmla="*/ 40 h 65"/>
                <a:gd name="T2" fmla="*/ 26 w 69"/>
                <a:gd name="T3" fmla="*/ 40 h 65"/>
                <a:gd name="T4" fmla="*/ 35 w 69"/>
                <a:gd name="T5" fmla="*/ 65 h 65"/>
                <a:gd name="T6" fmla="*/ 43 w 69"/>
                <a:gd name="T7" fmla="*/ 40 h 65"/>
                <a:gd name="T8" fmla="*/ 69 w 69"/>
                <a:gd name="T9" fmla="*/ 40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0"/>
                  </a:moveTo>
                  <a:lnTo>
                    <a:pt x="26" y="40"/>
                  </a:lnTo>
                  <a:lnTo>
                    <a:pt x="35" y="65"/>
                  </a:lnTo>
                  <a:lnTo>
                    <a:pt x="43" y="40"/>
                  </a:lnTo>
                  <a:lnTo>
                    <a:pt x="69" y="40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0" name="Freeform 22"/>
            <p:cNvSpPr>
              <a:spLocks/>
            </p:cNvSpPr>
            <p:nvPr/>
          </p:nvSpPr>
          <p:spPr bwMode="auto">
            <a:xfrm flipV="1">
              <a:off x="4916" y="2706"/>
              <a:ext cx="81" cy="74"/>
            </a:xfrm>
            <a:custGeom>
              <a:avLst/>
              <a:gdLst>
                <a:gd name="T0" fmla="*/ 0 w 69"/>
                <a:gd name="T1" fmla="*/ 41 h 65"/>
                <a:gd name="T2" fmla="*/ 26 w 69"/>
                <a:gd name="T3" fmla="*/ 41 h 65"/>
                <a:gd name="T4" fmla="*/ 35 w 69"/>
                <a:gd name="T5" fmla="*/ 65 h 65"/>
                <a:gd name="T6" fmla="*/ 43 w 69"/>
                <a:gd name="T7" fmla="*/ 41 h 65"/>
                <a:gd name="T8" fmla="*/ 69 w 69"/>
                <a:gd name="T9" fmla="*/ 41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1"/>
                  </a:moveTo>
                  <a:lnTo>
                    <a:pt x="26" y="41"/>
                  </a:lnTo>
                  <a:lnTo>
                    <a:pt x="35" y="65"/>
                  </a:lnTo>
                  <a:lnTo>
                    <a:pt x="43" y="41"/>
                  </a:lnTo>
                  <a:lnTo>
                    <a:pt x="69" y="41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1" name="Freeform 23"/>
            <p:cNvSpPr>
              <a:spLocks/>
            </p:cNvSpPr>
            <p:nvPr/>
          </p:nvSpPr>
          <p:spPr bwMode="auto">
            <a:xfrm flipV="1">
              <a:off x="4364" y="2154"/>
              <a:ext cx="81" cy="73"/>
            </a:xfrm>
            <a:custGeom>
              <a:avLst/>
              <a:gdLst>
                <a:gd name="T0" fmla="*/ 0 w 69"/>
                <a:gd name="T1" fmla="*/ 40 h 65"/>
                <a:gd name="T2" fmla="*/ 26 w 69"/>
                <a:gd name="T3" fmla="*/ 40 h 65"/>
                <a:gd name="T4" fmla="*/ 35 w 69"/>
                <a:gd name="T5" fmla="*/ 65 h 65"/>
                <a:gd name="T6" fmla="*/ 43 w 69"/>
                <a:gd name="T7" fmla="*/ 40 h 65"/>
                <a:gd name="T8" fmla="*/ 69 w 69"/>
                <a:gd name="T9" fmla="*/ 40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0"/>
                  </a:moveTo>
                  <a:lnTo>
                    <a:pt x="26" y="40"/>
                  </a:lnTo>
                  <a:lnTo>
                    <a:pt x="35" y="65"/>
                  </a:lnTo>
                  <a:lnTo>
                    <a:pt x="43" y="40"/>
                  </a:lnTo>
                  <a:lnTo>
                    <a:pt x="69" y="40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2" name="Freeform 24"/>
            <p:cNvSpPr>
              <a:spLocks/>
            </p:cNvSpPr>
            <p:nvPr/>
          </p:nvSpPr>
          <p:spPr bwMode="auto">
            <a:xfrm flipV="1">
              <a:off x="4359" y="2572"/>
              <a:ext cx="80" cy="74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3" name="Freeform 25"/>
            <p:cNvSpPr>
              <a:spLocks/>
            </p:cNvSpPr>
            <p:nvPr/>
          </p:nvSpPr>
          <p:spPr bwMode="auto">
            <a:xfrm flipV="1">
              <a:off x="4415" y="2322"/>
              <a:ext cx="80" cy="74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4" name="Freeform 26"/>
            <p:cNvSpPr>
              <a:spLocks/>
            </p:cNvSpPr>
            <p:nvPr/>
          </p:nvSpPr>
          <p:spPr bwMode="auto">
            <a:xfrm flipV="1">
              <a:off x="4064" y="2185"/>
              <a:ext cx="80" cy="74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5" name="Freeform 27"/>
            <p:cNvSpPr>
              <a:spLocks/>
            </p:cNvSpPr>
            <p:nvPr/>
          </p:nvSpPr>
          <p:spPr bwMode="auto">
            <a:xfrm flipV="1">
              <a:off x="4275" y="2054"/>
              <a:ext cx="80" cy="74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6" name="Freeform 28"/>
            <p:cNvSpPr>
              <a:spLocks/>
            </p:cNvSpPr>
            <p:nvPr/>
          </p:nvSpPr>
          <p:spPr bwMode="auto">
            <a:xfrm flipV="1">
              <a:off x="4644" y="1931"/>
              <a:ext cx="81" cy="74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7" name="Freeform 29"/>
            <p:cNvSpPr>
              <a:spLocks/>
            </p:cNvSpPr>
            <p:nvPr/>
          </p:nvSpPr>
          <p:spPr bwMode="auto">
            <a:xfrm flipV="1">
              <a:off x="4423" y="2250"/>
              <a:ext cx="80" cy="74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8" name="Freeform 30"/>
            <p:cNvSpPr>
              <a:spLocks/>
            </p:cNvSpPr>
            <p:nvPr/>
          </p:nvSpPr>
          <p:spPr bwMode="auto">
            <a:xfrm flipV="1">
              <a:off x="4862" y="2099"/>
              <a:ext cx="79" cy="73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9" name="Line 31"/>
            <p:cNvSpPr>
              <a:spLocks noChangeShapeType="1"/>
            </p:cNvSpPr>
            <p:nvPr/>
          </p:nvSpPr>
          <p:spPr bwMode="auto">
            <a:xfrm>
              <a:off x="3169" y="3718"/>
              <a:ext cx="2225" cy="0"/>
            </a:xfrm>
            <a:prstGeom prst="line">
              <a:avLst/>
            </a:prstGeom>
            <a:noFill/>
            <a:ln w="2698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80" name="Freeform 32"/>
            <p:cNvSpPr>
              <a:spLocks/>
            </p:cNvSpPr>
            <p:nvPr/>
          </p:nvSpPr>
          <p:spPr bwMode="auto">
            <a:xfrm flipV="1">
              <a:off x="5370" y="3692"/>
              <a:ext cx="70" cy="51"/>
            </a:xfrm>
            <a:custGeom>
              <a:avLst/>
              <a:gdLst>
                <a:gd name="T0" fmla="*/ 0 w 60"/>
                <a:gd name="T1" fmla="*/ 45 h 45"/>
                <a:gd name="T2" fmla="*/ 60 w 60"/>
                <a:gd name="T3" fmla="*/ 22 h 45"/>
                <a:gd name="T4" fmla="*/ 0 w 60"/>
                <a:gd name="T5" fmla="*/ 0 h 45"/>
                <a:gd name="T6" fmla="*/ 21 w 60"/>
                <a:gd name="T7" fmla="*/ 22 h 45"/>
                <a:gd name="T8" fmla="*/ 0 w 60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">
                  <a:moveTo>
                    <a:pt x="0" y="45"/>
                  </a:moveTo>
                  <a:lnTo>
                    <a:pt x="60" y="22"/>
                  </a:lnTo>
                  <a:lnTo>
                    <a:pt x="0" y="0"/>
                  </a:lnTo>
                  <a:lnTo>
                    <a:pt x="21" y="2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81" name="Line 33"/>
            <p:cNvSpPr>
              <a:spLocks noChangeShapeType="1"/>
            </p:cNvSpPr>
            <p:nvPr/>
          </p:nvSpPr>
          <p:spPr bwMode="auto">
            <a:xfrm flipV="1">
              <a:off x="3169" y="1578"/>
              <a:ext cx="1" cy="2140"/>
            </a:xfrm>
            <a:prstGeom prst="line">
              <a:avLst/>
            </a:prstGeom>
            <a:noFill/>
            <a:ln w="2698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82" name="Freeform 34"/>
            <p:cNvSpPr>
              <a:spLocks/>
            </p:cNvSpPr>
            <p:nvPr/>
          </p:nvSpPr>
          <p:spPr bwMode="auto">
            <a:xfrm flipV="1">
              <a:off x="3143" y="1534"/>
              <a:ext cx="53" cy="68"/>
            </a:xfrm>
            <a:custGeom>
              <a:avLst/>
              <a:gdLst>
                <a:gd name="T0" fmla="*/ 0 w 45"/>
                <a:gd name="T1" fmla="*/ 0 h 60"/>
                <a:gd name="T2" fmla="*/ 22 w 45"/>
                <a:gd name="T3" fmla="*/ 60 h 60"/>
                <a:gd name="T4" fmla="*/ 45 w 45"/>
                <a:gd name="T5" fmla="*/ 0 h 60"/>
                <a:gd name="T6" fmla="*/ 22 w 45"/>
                <a:gd name="T7" fmla="*/ 21 h 60"/>
                <a:gd name="T8" fmla="*/ 0 w 4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0">
                  <a:moveTo>
                    <a:pt x="0" y="0"/>
                  </a:moveTo>
                  <a:lnTo>
                    <a:pt x="22" y="60"/>
                  </a:lnTo>
                  <a:lnTo>
                    <a:pt x="45" y="0"/>
                  </a:lnTo>
                  <a:lnTo>
                    <a:pt x="22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83" name="Text Box 35"/>
            <p:cNvSpPr txBox="1">
              <a:spLocks noChangeArrowheads="1"/>
            </p:cNvSpPr>
            <p:nvPr/>
          </p:nvSpPr>
          <p:spPr bwMode="auto">
            <a:xfrm>
              <a:off x="5048" y="3753"/>
              <a:ext cx="435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>
                  <a:latin typeface="Arial" pitchFamily="34" charset="0"/>
                </a:rPr>
                <a:t>x</a:t>
              </a:r>
              <a:r>
                <a:rPr lang="en-US" altLang="en-US" sz="2000" baseline="-25000">
                  <a:latin typeface="Arial" pitchFamily="34" charset="0"/>
                </a:rPr>
                <a:t>1</a:t>
              </a:r>
            </a:p>
          </p:txBody>
        </p:sp>
        <p:sp>
          <p:nvSpPr>
            <p:cNvPr id="258084" name="Text Box 36"/>
            <p:cNvSpPr txBox="1">
              <a:spLocks noChangeArrowheads="1"/>
            </p:cNvSpPr>
            <p:nvPr/>
          </p:nvSpPr>
          <p:spPr bwMode="auto">
            <a:xfrm>
              <a:off x="2862" y="1562"/>
              <a:ext cx="282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>
                  <a:latin typeface="Arial" pitchFamily="34" charset="0"/>
                </a:rPr>
                <a:t>x</a:t>
              </a:r>
              <a:r>
                <a:rPr lang="en-US" altLang="en-US" sz="2000" baseline="-25000">
                  <a:latin typeface="Arial" pitchFamily="34" charset="0"/>
                </a:rPr>
                <a:t>2</a:t>
              </a:r>
            </a:p>
          </p:txBody>
        </p:sp>
      </p:grpSp>
      <p:sp>
        <p:nvSpPr>
          <p:cNvPr id="258087" name="Oval 39"/>
          <p:cNvSpPr>
            <a:spLocks noChangeArrowheads="1"/>
          </p:cNvSpPr>
          <p:nvPr/>
        </p:nvSpPr>
        <p:spPr bwMode="auto">
          <a:xfrm>
            <a:off x="1598613" y="5532438"/>
            <a:ext cx="101600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88" name="Oval 40"/>
          <p:cNvSpPr>
            <a:spLocks noChangeArrowheads="1"/>
          </p:cNvSpPr>
          <p:nvPr/>
        </p:nvSpPr>
        <p:spPr bwMode="auto">
          <a:xfrm>
            <a:off x="1446213" y="5313363"/>
            <a:ext cx="103187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89" name="Oval 41"/>
          <p:cNvSpPr>
            <a:spLocks noChangeArrowheads="1"/>
          </p:cNvSpPr>
          <p:nvPr/>
        </p:nvSpPr>
        <p:spPr bwMode="auto">
          <a:xfrm>
            <a:off x="2232025" y="5314950"/>
            <a:ext cx="100013" cy="96838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0" name="Oval 42"/>
          <p:cNvSpPr>
            <a:spLocks noChangeArrowheads="1"/>
          </p:cNvSpPr>
          <p:nvPr/>
        </p:nvSpPr>
        <p:spPr bwMode="auto">
          <a:xfrm>
            <a:off x="1203325" y="5281613"/>
            <a:ext cx="100013" cy="98425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1" name="Oval 43"/>
          <p:cNvSpPr>
            <a:spLocks noChangeArrowheads="1"/>
          </p:cNvSpPr>
          <p:nvPr/>
        </p:nvSpPr>
        <p:spPr bwMode="auto">
          <a:xfrm>
            <a:off x="760413" y="4660900"/>
            <a:ext cx="101600" cy="96838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2" name="Oval 44"/>
          <p:cNvSpPr>
            <a:spLocks noChangeArrowheads="1"/>
          </p:cNvSpPr>
          <p:nvPr/>
        </p:nvSpPr>
        <p:spPr bwMode="auto">
          <a:xfrm>
            <a:off x="2220913" y="4325938"/>
            <a:ext cx="101600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3" name="Oval 45"/>
          <p:cNvSpPr>
            <a:spLocks noChangeArrowheads="1"/>
          </p:cNvSpPr>
          <p:nvPr/>
        </p:nvSpPr>
        <p:spPr bwMode="auto">
          <a:xfrm>
            <a:off x="2446338" y="4764088"/>
            <a:ext cx="103187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4" name="Oval 46"/>
          <p:cNvSpPr>
            <a:spLocks noChangeArrowheads="1"/>
          </p:cNvSpPr>
          <p:nvPr/>
        </p:nvSpPr>
        <p:spPr bwMode="auto">
          <a:xfrm>
            <a:off x="2200275" y="4076700"/>
            <a:ext cx="101600" cy="96838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5" name="Oval 47"/>
          <p:cNvSpPr>
            <a:spLocks noChangeArrowheads="1"/>
          </p:cNvSpPr>
          <p:nvPr/>
        </p:nvSpPr>
        <p:spPr bwMode="auto">
          <a:xfrm>
            <a:off x="1847850" y="4568825"/>
            <a:ext cx="101600" cy="96838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6" name="Freeform 48"/>
          <p:cNvSpPr>
            <a:spLocks/>
          </p:cNvSpPr>
          <p:nvPr/>
        </p:nvSpPr>
        <p:spPr bwMode="auto">
          <a:xfrm flipV="1">
            <a:off x="2200275" y="4387850"/>
            <a:ext cx="128588" cy="117475"/>
          </a:xfrm>
          <a:custGeom>
            <a:avLst/>
            <a:gdLst>
              <a:gd name="T0" fmla="*/ 0 w 69"/>
              <a:gd name="T1" fmla="*/ 41 h 65"/>
              <a:gd name="T2" fmla="*/ 26 w 69"/>
              <a:gd name="T3" fmla="*/ 41 h 65"/>
              <a:gd name="T4" fmla="*/ 35 w 69"/>
              <a:gd name="T5" fmla="*/ 65 h 65"/>
              <a:gd name="T6" fmla="*/ 43 w 69"/>
              <a:gd name="T7" fmla="*/ 41 h 65"/>
              <a:gd name="T8" fmla="*/ 69 w 69"/>
              <a:gd name="T9" fmla="*/ 41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1"/>
                </a:moveTo>
                <a:lnTo>
                  <a:pt x="26" y="41"/>
                </a:lnTo>
                <a:lnTo>
                  <a:pt x="35" y="65"/>
                </a:lnTo>
                <a:lnTo>
                  <a:pt x="43" y="41"/>
                </a:lnTo>
                <a:lnTo>
                  <a:pt x="69" y="41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097" name="Freeform 49"/>
          <p:cNvSpPr>
            <a:spLocks/>
          </p:cNvSpPr>
          <p:nvPr/>
        </p:nvSpPr>
        <p:spPr bwMode="auto">
          <a:xfrm flipV="1">
            <a:off x="3152775" y="4146550"/>
            <a:ext cx="127000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098" name="Freeform 50"/>
          <p:cNvSpPr>
            <a:spLocks/>
          </p:cNvSpPr>
          <p:nvPr/>
        </p:nvSpPr>
        <p:spPr bwMode="auto">
          <a:xfrm flipV="1">
            <a:off x="3260725" y="4295775"/>
            <a:ext cx="128588" cy="117475"/>
          </a:xfrm>
          <a:custGeom>
            <a:avLst/>
            <a:gdLst>
              <a:gd name="T0" fmla="*/ 0 w 69"/>
              <a:gd name="T1" fmla="*/ 41 h 65"/>
              <a:gd name="T2" fmla="*/ 26 w 69"/>
              <a:gd name="T3" fmla="*/ 41 h 65"/>
              <a:gd name="T4" fmla="*/ 35 w 69"/>
              <a:gd name="T5" fmla="*/ 65 h 65"/>
              <a:gd name="T6" fmla="*/ 43 w 69"/>
              <a:gd name="T7" fmla="*/ 41 h 65"/>
              <a:gd name="T8" fmla="*/ 69 w 69"/>
              <a:gd name="T9" fmla="*/ 41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1"/>
                </a:moveTo>
                <a:lnTo>
                  <a:pt x="26" y="41"/>
                </a:lnTo>
                <a:lnTo>
                  <a:pt x="35" y="65"/>
                </a:lnTo>
                <a:lnTo>
                  <a:pt x="43" y="41"/>
                </a:lnTo>
                <a:lnTo>
                  <a:pt x="69" y="41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099" name="Freeform 51"/>
          <p:cNvSpPr>
            <a:spLocks/>
          </p:cNvSpPr>
          <p:nvPr/>
        </p:nvSpPr>
        <p:spPr bwMode="auto">
          <a:xfrm flipV="1">
            <a:off x="2384425" y="3419475"/>
            <a:ext cx="128588" cy="115888"/>
          </a:xfrm>
          <a:custGeom>
            <a:avLst/>
            <a:gdLst>
              <a:gd name="T0" fmla="*/ 0 w 69"/>
              <a:gd name="T1" fmla="*/ 40 h 65"/>
              <a:gd name="T2" fmla="*/ 26 w 69"/>
              <a:gd name="T3" fmla="*/ 40 h 65"/>
              <a:gd name="T4" fmla="*/ 35 w 69"/>
              <a:gd name="T5" fmla="*/ 65 h 65"/>
              <a:gd name="T6" fmla="*/ 43 w 69"/>
              <a:gd name="T7" fmla="*/ 40 h 65"/>
              <a:gd name="T8" fmla="*/ 69 w 69"/>
              <a:gd name="T9" fmla="*/ 40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0"/>
                </a:moveTo>
                <a:lnTo>
                  <a:pt x="26" y="40"/>
                </a:lnTo>
                <a:lnTo>
                  <a:pt x="35" y="65"/>
                </a:lnTo>
                <a:lnTo>
                  <a:pt x="43" y="40"/>
                </a:lnTo>
                <a:lnTo>
                  <a:pt x="69" y="40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0" name="Freeform 52"/>
          <p:cNvSpPr>
            <a:spLocks/>
          </p:cNvSpPr>
          <p:nvPr/>
        </p:nvSpPr>
        <p:spPr bwMode="auto">
          <a:xfrm flipV="1">
            <a:off x="2376488" y="4083050"/>
            <a:ext cx="127000" cy="117475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1" name="Freeform 53"/>
          <p:cNvSpPr>
            <a:spLocks/>
          </p:cNvSpPr>
          <p:nvPr/>
        </p:nvSpPr>
        <p:spPr bwMode="auto">
          <a:xfrm flipV="1">
            <a:off x="2465388" y="3686175"/>
            <a:ext cx="127000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2" name="Freeform 54"/>
          <p:cNvSpPr>
            <a:spLocks/>
          </p:cNvSpPr>
          <p:nvPr/>
        </p:nvSpPr>
        <p:spPr bwMode="auto">
          <a:xfrm flipV="1">
            <a:off x="1908175" y="3468688"/>
            <a:ext cx="127000" cy="117475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3" name="Freeform 55"/>
          <p:cNvSpPr>
            <a:spLocks/>
          </p:cNvSpPr>
          <p:nvPr/>
        </p:nvSpPr>
        <p:spPr bwMode="auto">
          <a:xfrm flipV="1">
            <a:off x="2243138" y="3260725"/>
            <a:ext cx="127000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4" name="Freeform 56"/>
          <p:cNvSpPr>
            <a:spLocks/>
          </p:cNvSpPr>
          <p:nvPr/>
        </p:nvSpPr>
        <p:spPr bwMode="auto">
          <a:xfrm flipV="1">
            <a:off x="2828925" y="3065463"/>
            <a:ext cx="128588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5" name="Freeform 57"/>
          <p:cNvSpPr>
            <a:spLocks/>
          </p:cNvSpPr>
          <p:nvPr/>
        </p:nvSpPr>
        <p:spPr bwMode="auto">
          <a:xfrm flipV="1">
            <a:off x="2478088" y="3571875"/>
            <a:ext cx="127000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6" name="Freeform 58"/>
          <p:cNvSpPr>
            <a:spLocks/>
          </p:cNvSpPr>
          <p:nvPr/>
        </p:nvSpPr>
        <p:spPr bwMode="auto">
          <a:xfrm flipV="1">
            <a:off x="3175000" y="3332163"/>
            <a:ext cx="125413" cy="115887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7" name="Line 59"/>
          <p:cNvSpPr>
            <a:spLocks noChangeShapeType="1"/>
          </p:cNvSpPr>
          <p:nvPr/>
        </p:nvSpPr>
        <p:spPr bwMode="auto">
          <a:xfrm>
            <a:off x="487363" y="5902325"/>
            <a:ext cx="3532187" cy="0"/>
          </a:xfrm>
          <a:prstGeom prst="line">
            <a:avLst/>
          </a:prstGeom>
          <a:noFill/>
          <a:ln w="27051" cap="rnd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8" name="Line 60"/>
          <p:cNvSpPr>
            <a:spLocks noChangeShapeType="1"/>
          </p:cNvSpPr>
          <p:nvPr/>
        </p:nvSpPr>
        <p:spPr bwMode="auto">
          <a:xfrm flipV="1">
            <a:off x="487363" y="2505075"/>
            <a:ext cx="1587" cy="3397250"/>
          </a:xfrm>
          <a:prstGeom prst="line">
            <a:avLst/>
          </a:prstGeom>
          <a:noFill/>
          <a:ln w="2698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9" name="Freeform 61"/>
          <p:cNvSpPr>
            <a:spLocks/>
          </p:cNvSpPr>
          <p:nvPr/>
        </p:nvSpPr>
        <p:spPr bwMode="auto">
          <a:xfrm flipV="1">
            <a:off x="446088" y="2435225"/>
            <a:ext cx="84137" cy="107950"/>
          </a:xfrm>
          <a:custGeom>
            <a:avLst/>
            <a:gdLst>
              <a:gd name="T0" fmla="*/ 0 w 45"/>
              <a:gd name="T1" fmla="*/ 0 h 60"/>
              <a:gd name="T2" fmla="*/ 22 w 45"/>
              <a:gd name="T3" fmla="*/ 60 h 60"/>
              <a:gd name="T4" fmla="*/ 45 w 45"/>
              <a:gd name="T5" fmla="*/ 0 h 60"/>
              <a:gd name="T6" fmla="*/ 22 w 45"/>
              <a:gd name="T7" fmla="*/ 21 h 60"/>
              <a:gd name="T8" fmla="*/ 0 w 45"/>
              <a:gd name="T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60">
                <a:moveTo>
                  <a:pt x="0" y="0"/>
                </a:moveTo>
                <a:lnTo>
                  <a:pt x="22" y="60"/>
                </a:lnTo>
                <a:lnTo>
                  <a:pt x="45" y="0"/>
                </a:lnTo>
                <a:lnTo>
                  <a:pt x="22" y="2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110" name="Text Box 62"/>
          <p:cNvSpPr txBox="1">
            <a:spLocks noChangeArrowheads="1"/>
          </p:cNvSpPr>
          <p:nvPr/>
        </p:nvSpPr>
        <p:spPr bwMode="auto">
          <a:xfrm>
            <a:off x="3470275" y="5957888"/>
            <a:ext cx="690563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itchFamily="34" charset="0"/>
              </a:rPr>
              <a:t>x</a:t>
            </a:r>
            <a:r>
              <a:rPr lang="en-US" altLang="en-US" sz="2000" baseline="-25000">
                <a:latin typeface="Arial" pitchFamily="34" charset="0"/>
              </a:rPr>
              <a:t>1</a:t>
            </a:r>
          </a:p>
        </p:txBody>
      </p:sp>
      <p:sp>
        <p:nvSpPr>
          <p:cNvPr id="258111" name="Text Box 63"/>
          <p:cNvSpPr txBox="1">
            <a:spLocks noChangeArrowheads="1"/>
          </p:cNvSpPr>
          <p:nvPr/>
        </p:nvSpPr>
        <p:spPr bwMode="auto">
          <a:xfrm>
            <a:off x="0" y="2479675"/>
            <a:ext cx="44767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itchFamily="34" charset="0"/>
              </a:rPr>
              <a:t>x</a:t>
            </a:r>
            <a:r>
              <a:rPr lang="en-US" altLang="en-US" sz="2000" baseline="-25000">
                <a:latin typeface="Arial" pitchFamily="34" charset="0"/>
              </a:rPr>
              <a:t>2</a:t>
            </a:r>
          </a:p>
        </p:txBody>
      </p:sp>
      <p:sp>
        <p:nvSpPr>
          <p:cNvPr id="258113" name="Oval 65"/>
          <p:cNvSpPr>
            <a:spLocks noChangeArrowheads="1"/>
          </p:cNvSpPr>
          <p:nvPr/>
        </p:nvSpPr>
        <p:spPr bwMode="auto">
          <a:xfrm>
            <a:off x="971550" y="4938713"/>
            <a:ext cx="101600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114" name="Oval 66"/>
          <p:cNvSpPr>
            <a:spLocks noChangeArrowheads="1"/>
          </p:cNvSpPr>
          <p:nvPr/>
        </p:nvSpPr>
        <p:spPr bwMode="auto">
          <a:xfrm>
            <a:off x="1852613" y="4989513"/>
            <a:ext cx="100012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115" name="Oval 67"/>
          <p:cNvSpPr>
            <a:spLocks noChangeArrowheads="1"/>
          </p:cNvSpPr>
          <p:nvPr/>
        </p:nvSpPr>
        <p:spPr bwMode="auto">
          <a:xfrm>
            <a:off x="1506538" y="3876675"/>
            <a:ext cx="100012" cy="98425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116" name="Freeform 68"/>
          <p:cNvSpPr>
            <a:spLocks/>
          </p:cNvSpPr>
          <p:nvPr/>
        </p:nvSpPr>
        <p:spPr bwMode="auto">
          <a:xfrm flipV="1">
            <a:off x="2919413" y="4470400"/>
            <a:ext cx="127000" cy="117475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17" name="Freeform 69"/>
          <p:cNvSpPr>
            <a:spLocks/>
          </p:cNvSpPr>
          <p:nvPr/>
        </p:nvSpPr>
        <p:spPr bwMode="auto">
          <a:xfrm flipV="1">
            <a:off x="2084388" y="3668713"/>
            <a:ext cx="128587" cy="117475"/>
          </a:xfrm>
          <a:custGeom>
            <a:avLst/>
            <a:gdLst>
              <a:gd name="T0" fmla="*/ 0 w 69"/>
              <a:gd name="T1" fmla="*/ 40 h 65"/>
              <a:gd name="T2" fmla="*/ 26 w 69"/>
              <a:gd name="T3" fmla="*/ 40 h 65"/>
              <a:gd name="T4" fmla="*/ 35 w 69"/>
              <a:gd name="T5" fmla="*/ 65 h 65"/>
              <a:gd name="T6" fmla="*/ 43 w 69"/>
              <a:gd name="T7" fmla="*/ 40 h 65"/>
              <a:gd name="T8" fmla="*/ 69 w 69"/>
              <a:gd name="T9" fmla="*/ 40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0"/>
                </a:moveTo>
                <a:lnTo>
                  <a:pt x="26" y="40"/>
                </a:lnTo>
                <a:lnTo>
                  <a:pt x="35" y="65"/>
                </a:lnTo>
                <a:lnTo>
                  <a:pt x="43" y="40"/>
                </a:lnTo>
                <a:lnTo>
                  <a:pt x="69" y="40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18" name="Oval 70"/>
          <p:cNvSpPr>
            <a:spLocks noChangeArrowheads="1"/>
          </p:cNvSpPr>
          <p:nvPr/>
        </p:nvSpPr>
        <p:spPr bwMode="auto">
          <a:xfrm>
            <a:off x="2009775" y="4411663"/>
            <a:ext cx="101600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58119" name="Group 71"/>
          <p:cNvGrpSpPr>
            <a:grpSpLocks/>
          </p:cNvGrpSpPr>
          <p:nvPr/>
        </p:nvGrpSpPr>
        <p:grpSpPr bwMode="auto">
          <a:xfrm>
            <a:off x="563563" y="2919413"/>
            <a:ext cx="3521075" cy="2519362"/>
            <a:chOff x="347" y="1829"/>
            <a:chExt cx="2218" cy="1587"/>
          </a:xfrm>
        </p:grpSpPr>
        <p:grpSp>
          <p:nvGrpSpPr>
            <p:cNvPr id="258120" name="Group 72"/>
            <p:cNvGrpSpPr>
              <a:grpSpLocks/>
            </p:cNvGrpSpPr>
            <p:nvPr/>
          </p:nvGrpSpPr>
          <p:grpSpPr bwMode="auto">
            <a:xfrm>
              <a:off x="347" y="1829"/>
              <a:ext cx="2218" cy="1587"/>
              <a:chOff x="347" y="1829"/>
              <a:chExt cx="2218" cy="1587"/>
            </a:xfrm>
          </p:grpSpPr>
          <p:sp>
            <p:nvSpPr>
              <p:cNvPr id="258121" name="Oval 73"/>
              <p:cNvSpPr>
                <a:spLocks noChangeArrowheads="1"/>
              </p:cNvSpPr>
              <p:nvPr/>
            </p:nvSpPr>
            <p:spPr bwMode="auto">
              <a:xfrm rot="921498">
                <a:off x="960" y="242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2" name="Oval 74"/>
              <p:cNvSpPr>
                <a:spLocks noChangeArrowheads="1"/>
              </p:cNvSpPr>
              <p:nvPr/>
            </p:nvSpPr>
            <p:spPr bwMode="auto">
              <a:xfrm rot="921498">
                <a:off x="783" y="232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3" name="Oval 75"/>
              <p:cNvSpPr>
                <a:spLocks noChangeArrowheads="1"/>
              </p:cNvSpPr>
              <p:nvPr/>
            </p:nvSpPr>
            <p:spPr bwMode="auto">
              <a:xfrm rot="921498">
                <a:off x="1094" y="265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4" name="Oval 76"/>
              <p:cNvSpPr>
                <a:spLocks noChangeArrowheads="1"/>
              </p:cNvSpPr>
              <p:nvPr/>
            </p:nvSpPr>
            <p:spPr bwMode="auto">
              <a:xfrm rot="921498">
                <a:off x="1161" y="277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5" name="Oval 77"/>
              <p:cNvSpPr>
                <a:spLocks noChangeArrowheads="1"/>
              </p:cNvSpPr>
              <p:nvPr/>
            </p:nvSpPr>
            <p:spPr bwMode="auto">
              <a:xfrm rot="921498">
                <a:off x="1034" y="286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6" name="Oval 78"/>
              <p:cNvSpPr>
                <a:spLocks noChangeArrowheads="1"/>
              </p:cNvSpPr>
              <p:nvPr/>
            </p:nvSpPr>
            <p:spPr bwMode="auto">
              <a:xfrm rot="921498">
                <a:off x="1229" y="3254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7" name="Oval 79"/>
              <p:cNvSpPr>
                <a:spLocks noChangeArrowheads="1"/>
              </p:cNvSpPr>
              <p:nvPr/>
            </p:nvSpPr>
            <p:spPr bwMode="auto">
              <a:xfrm rot="921498">
                <a:off x="1177" y="3105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8" name="Oval 80"/>
              <p:cNvSpPr>
                <a:spLocks noChangeArrowheads="1"/>
              </p:cNvSpPr>
              <p:nvPr/>
            </p:nvSpPr>
            <p:spPr bwMode="auto">
              <a:xfrm rot="921498">
                <a:off x="1478" y="2731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9" name="Oval 81"/>
              <p:cNvSpPr>
                <a:spLocks noChangeArrowheads="1"/>
              </p:cNvSpPr>
              <p:nvPr/>
            </p:nvSpPr>
            <p:spPr bwMode="auto">
              <a:xfrm rot="921498">
                <a:off x="829" y="288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0" name="Oval 82"/>
              <p:cNvSpPr>
                <a:spLocks noChangeArrowheads="1"/>
              </p:cNvSpPr>
              <p:nvPr/>
            </p:nvSpPr>
            <p:spPr bwMode="auto">
              <a:xfrm rot="921498">
                <a:off x="677" y="251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1" name="Oval 83"/>
              <p:cNvSpPr>
                <a:spLocks noChangeArrowheads="1"/>
              </p:cNvSpPr>
              <p:nvPr/>
            </p:nvSpPr>
            <p:spPr bwMode="auto">
              <a:xfrm rot="921498">
                <a:off x="896" y="3097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2" name="Oval 84"/>
              <p:cNvSpPr>
                <a:spLocks noChangeArrowheads="1"/>
              </p:cNvSpPr>
              <p:nvPr/>
            </p:nvSpPr>
            <p:spPr bwMode="auto">
              <a:xfrm rot="921498">
                <a:off x="903" y="321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3" name="Oval 85"/>
              <p:cNvSpPr>
                <a:spLocks noChangeArrowheads="1"/>
              </p:cNvSpPr>
              <p:nvPr/>
            </p:nvSpPr>
            <p:spPr bwMode="auto">
              <a:xfrm rot="921498">
                <a:off x="1191" y="2459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4" name="Oval 86"/>
              <p:cNvSpPr>
                <a:spLocks noChangeArrowheads="1"/>
              </p:cNvSpPr>
              <p:nvPr/>
            </p:nvSpPr>
            <p:spPr bwMode="auto">
              <a:xfrm rot="921498">
                <a:off x="884" y="276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5" name="Oval 87"/>
              <p:cNvSpPr>
                <a:spLocks noChangeArrowheads="1"/>
              </p:cNvSpPr>
              <p:nvPr/>
            </p:nvSpPr>
            <p:spPr bwMode="auto">
              <a:xfrm rot="921498">
                <a:off x="535" y="236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6" name="Oval 88"/>
              <p:cNvSpPr>
                <a:spLocks noChangeArrowheads="1"/>
              </p:cNvSpPr>
              <p:nvPr/>
            </p:nvSpPr>
            <p:spPr bwMode="auto">
              <a:xfrm rot="921498">
                <a:off x="1148" y="226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7" name="Oval 89"/>
              <p:cNvSpPr>
                <a:spLocks noChangeArrowheads="1"/>
              </p:cNvSpPr>
              <p:nvPr/>
            </p:nvSpPr>
            <p:spPr bwMode="auto">
              <a:xfrm rot="921498">
                <a:off x="1067" y="2981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8" name="Oval 90"/>
              <p:cNvSpPr>
                <a:spLocks noChangeArrowheads="1"/>
              </p:cNvSpPr>
              <p:nvPr/>
            </p:nvSpPr>
            <p:spPr bwMode="auto">
              <a:xfrm rot="921498">
                <a:off x="1453" y="316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9" name="Oval 91"/>
              <p:cNvSpPr>
                <a:spLocks noChangeArrowheads="1"/>
              </p:cNvSpPr>
              <p:nvPr/>
            </p:nvSpPr>
            <p:spPr bwMode="auto">
              <a:xfrm rot="921498">
                <a:off x="535" y="2733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40" name="Oval 92"/>
              <p:cNvSpPr>
                <a:spLocks noChangeArrowheads="1"/>
              </p:cNvSpPr>
              <p:nvPr/>
            </p:nvSpPr>
            <p:spPr bwMode="auto">
              <a:xfrm rot="921498">
                <a:off x="876" y="2564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41" name="Oval 93"/>
              <p:cNvSpPr>
                <a:spLocks noChangeArrowheads="1"/>
              </p:cNvSpPr>
              <p:nvPr/>
            </p:nvSpPr>
            <p:spPr bwMode="auto">
              <a:xfrm rot="921498">
                <a:off x="347" y="289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42" name="Oval 94"/>
              <p:cNvSpPr>
                <a:spLocks noChangeArrowheads="1"/>
              </p:cNvSpPr>
              <p:nvPr/>
            </p:nvSpPr>
            <p:spPr bwMode="auto">
              <a:xfrm rot="921498">
                <a:off x="351" y="268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43" name="Oval 95"/>
              <p:cNvSpPr>
                <a:spLocks noChangeArrowheads="1"/>
              </p:cNvSpPr>
              <p:nvPr/>
            </p:nvSpPr>
            <p:spPr bwMode="auto">
              <a:xfrm rot="921498">
                <a:off x="1507" y="3070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44" name="Freeform 96"/>
              <p:cNvSpPr>
                <a:spLocks/>
              </p:cNvSpPr>
              <p:nvPr/>
            </p:nvSpPr>
            <p:spPr bwMode="auto">
              <a:xfrm rot="921498" flipV="1">
                <a:off x="1285" y="2343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45" name="Freeform 97"/>
              <p:cNvSpPr>
                <a:spLocks/>
              </p:cNvSpPr>
              <p:nvPr/>
            </p:nvSpPr>
            <p:spPr bwMode="auto">
              <a:xfrm rot="921498" flipV="1">
                <a:off x="1469" y="240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46" name="Freeform 98"/>
              <p:cNvSpPr>
                <a:spLocks/>
              </p:cNvSpPr>
              <p:nvPr/>
            </p:nvSpPr>
            <p:spPr bwMode="auto">
              <a:xfrm rot="921498" flipV="1">
                <a:off x="1536" y="2519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47" name="Freeform 99"/>
              <p:cNvSpPr>
                <a:spLocks/>
              </p:cNvSpPr>
              <p:nvPr/>
            </p:nvSpPr>
            <p:spPr bwMode="auto">
              <a:xfrm rot="921498" flipV="1">
                <a:off x="1582" y="1856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48" name="Freeform 100"/>
              <p:cNvSpPr>
                <a:spLocks/>
              </p:cNvSpPr>
              <p:nvPr/>
            </p:nvSpPr>
            <p:spPr bwMode="auto">
              <a:xfrm rot="921498" flipV="1">
                <a:off x="1670" y="2755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49" name="Freeform 101"/>
              <p:cNvSpPr>
                <a:spLocks/>
              </p:cNvSpPr>
              <p:nvPr/>
            </p:nvSpPr>
            <p:spPr bwMode="auto">
              <a:xfrm rot="921498" flipV="1">
                <a:off x="1805" y="299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0" name="Freeform 102"/>
              <p:cNvSpPr>
                <a:spLocks/>
              </p:cNvSpPr>
              <p:nvPr/>
            </p:nvSpPr>
            <p:spPr bwMode="auto">
              <a:xfrm rot="921498" flipV="1">
                <a:off x="1892" y="2147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1" name="Freeform 103"/>
              <p:cNvSpPr>
                <a:spLocks/>
              </p:cNvSpPr>
              <p:nvPr/>
            </p:nvSpPr>
            <p:spPr bwMode="auto">
              <a:xfrm rot="921498" flipV="1">
                <a:off x="1548" y="2842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2" name="Freeform 104"/>
              <p:cNvSpPr>
                <a:spLocks/>
              </p:cNvSpPr>
              <p:nvPr/>
            </p:nvSpPr>
            <p:spPr bwMode="auto">
              <a:xfrm rot="921498" flipV="1">
                <a:off x="2485" y="2273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3" name="Freeform 105"/>
              <p:cNvSpPr>
                <a:spLocks/>
              </p:cNvSpPr>
              <p:nvPr/>
            </p:nvSpPr>
            <p:spPr bwMode="auto">
              <a:xfrm rot="921498" flipV="1">
                <a:off x="1472" y="2650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4" name="Freeform 106"/>
              <p:cNvSpPr>
                <a:spLocks/>
              </p:cNvSpPr>
              <p:nvPr/>
            </p:nvSpPr>
            <p:spPr bwMode="auto">
              <a:xfrm rot="921498" flipV="1">
                <a:off x="2133" y="1829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5" name="Freeform 107"/>
              <p:cNvSpPr>
                <a:spLocks/>
              </p:cNvSpPr>
              <p:nvPr/>
            </p:nvSpPr>
            <p:spPr bwMode="auto">
              <a:xfrm rot="921498" flipV="1">
                <a:off x="1954" y="2417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6" name="Freeform 108"/>
              <p:cNvSpPr>
                <a:spLocks/>
              </p:cNvSpPr>
              <p:nvPr/>
            </p:nvSpPr>
            <p:spPr bwMode="auto">
              <a:xfrm rot="921498" flipV="1">
                <a:off x="1713" y="2519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7" name="Freeform 109"/>
              <p:cNvSpPr>
                <a:spLocks/>
              </p:cNvSpPr>
              <p:nvPr/>
            </p:nvSpPr>
            <p:spPr bwMode="auto">
              <a:xfrm rot="921498" flipV="1">
                <a:off x="1828" y="2313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8" name="Freeform 110"/>
              <p:cNvSpPr>
                <a:spLocks/>
              </p:cNvSpPr>
              <p:nvPr/>
            </p:nvSpPr>
            <p:spPr bwMode="auto">
              <a:xfrm rot="921498" flipV="1">
                <a:off x="2208" y="2214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9" name="Freeform 111"/>
              <p:cNvSpPr>
                <a:spLocks/>
              </p:cNvSpPr>
              <p:nvPr/>
            </p:nvSpPr>
            <p:spPr bwMode="auto">
              <a:xfrm rot="921498" flipV="1">
                <a:off x="1777" y="200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60" name="Oval 112"/>
              <p:cNvSpPr>
                <a:spLocks noChangeArrowheads="1"/>
              </p:cNvSpPr>
              <p:nvPr/>
            </p:nvSpPr>
            <p:spPr bwMode="auto">
              <a:xfrm rot="921498">
                <a:off x="823" y="193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61" name="Oval 113"/>
              <p:cNvSpPr>
                <a:spLocks noChangeArrowheads="1"/>
              </p:cNvSpPr>
              <p:nvPr/>
            </p:nvSpPr>
            <p:spPr bwMode="auto">
              <a:xfrm rot="921498">
                <a:off x="1347" y="2767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62" name="Oval 114"/>
              <p:cNvSpPr>
                <a:spLocks noChangeArrowheads="1"/>
              </p:cNvSpPr>
              <p:nvPr/>
            </p:nvSpPr>
            <p:spPr bwMode="auto">
              <a:xfrm rot="921498">
                <a:off x="1363" y="3130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63" name="Oval 115"/>
              <p:cNvSpPr>
                <a:spLocks noChangeArrowheads="1"/>
              </p:cNvSpPr>
              <p:nvPr/>
            </p:nvSpPr>
            <p:spPr bwMode="auto">
              <a:xfrm rot="921498">
                <a:off x="882" y="2087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64" name="Oval 116"/>
              <p:cNvSpPr>
                <a:spLocks noChangeArrowheads="1"/>
              </p:cNvSpPr>
              <p:nvPr/>
            </p:nvSpPr>
            <p:spPr bwMode="auto">
              <a:xfrm rot="921498">
                <a:off x="1265" y="2959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65" name="Oval 117"/>
              <p:cNvSpPr>
                <a:spLocks noChangeArrowheads="1"/>
              </p:cNvSpPr>
              <p:nvPr/>
            </p:nvSpPr>
            <p:spPr bwMode="auto">
              <a:xfrm rot="921498">
                <a:off x="1423" y="2865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66" name="Oval 118"/>
              <p:cNvSpPr>
                <a:spLocks noChangeArrowheads="1"/>
              </p:cNvSpPr>
              <p:nvPr/>
            </p:nvSpPr>
            <p:spPr bwMode="auto">
              <a:xfrm rot="921498">
                <a:off x="1268" y="3335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67" name="Freeform 119"/>
              <p:cNvSpPr>
                <a:spLocks/>
              </p:cNvSpPr>
              <p:nvPr/>
            </p:nvSpPr>
            <p:spPr bwMode="auto">
              <a:xfrm rot="921498" flipV="1">
                <a:off x="2143" y="2598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68" name="Freeform 120"/>
              <p:cNvSpPr>
                <a:spLocks/>
              </p:cNvSpPr>
              <p:nvPr/>
            </p:nvSpPr>
            <p:spPr bwMode="auto">
              <a:xfrm rot="921498" flipV="1">
                <a:off x="1703" y="309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69" name="Freeform 121"/>
              <p:cNvSpPr>
                <a:spLocks/>
              </p:cNvSpPr>
              <p:nvPr/>
            </p:nvSpPr>
            <p:spPr bwMode="auto">
              <a:xfrm rot="921498" flipV="1">
                <a:off x="2277" y="2834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70" name="Freeform 122"/>
              <p:cNvSpPr>
                <a:spLocks/>
              </p:cNvSpPr>
              <p:nvPr/>
            </p:nvSpPr>
            <p:spPr bwMode="auto">
              <a:xfrm rot="921498" flipV="1">
                <a:off x="1920" y="2962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8171" name="Freeform 123"/>
            <p:cNvSpPr>
              <a:spLocks/>
            </p:cNvSpPr>
            <p:nvPr/>
          </p:nvSpPr>
          <p:spPr bwMode="auto">
            <a:xfrm rot="921498" flipV="1">
              <a:off x="1338" y="2523"/>
              <a:ext cx="80" cy="74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0000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8172" name="Group 124"/>
          <p:cNvGrpSpPr>
            <a:grpSpLocks/>
          </p:cNvGrpSpPr>
          <p:nvPr/>
        </p:nvGrpSpPr>
        <p:grpSpPr bwMode="auto">
          <a:xfrm>
            <a:off x="5108575" y="2927350"/>
            <a:ext cx="3521075" cy="2519363"/>
            <a:chOff x="347" y="1829"/>
            <a:chExt cx="2218" cy="1587"/>
          </a:xfrm>
        </p:grpSpPr>
        <p:grpSp>
          <p:nvGrpSpPr>
            <p:cNvPr id="258173" name="Group 125"/>
            <p:cNvGrpSpPr>
              <a:grpSpLocks/>
            </p:cNvGrpSpPr>
            <p:nvPr/>
          </p:nvGrpSpPr>
          <p:grpSpPr bwMode="auto">
            <a:xfrm>
              <a:off x="347" y="1829"/>
              <a:ext cx="2218" cy="1587"/>
              <a:chOff x="347" y="1829"/>
              <a:chExt cx="2218" cy="1587"/>
            </a:xfrm>
          </p:grpSpPr>
          <p:sp>
            <p:nvSpPr>
              <p:cNvPr id="258174" name="Oval 126"/>
              <p:cNvSpPr>
                <a:spLocks noChangeArrowheads="1"/>
              </p:cNvSpPr>
              <p:nvPr/>
            </p:nvSpPr>
            <p:spPr bwMode="auto">
              <a:xfrm rot="921498">
                <a:off x="960" y="242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75" name="Oval 127"/>
              <p:cNvSpPr>
                <a:spLocks noChangeArrowheads="1"/>
              </p:cNvSpPr>
              <p:nvPr/>
            </p:nvSpPr>
            <p:spPr bwMode="auto">
              <a:xfrm rot="921498">
                <a:off x="783" y="232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76" name="Oval 128"/>
              <p:cNvSpPr>
                <a:spLocks noChangeArrowheads="1"/>
              </p:cNvSpPr>
              <p:nvPr/>
            </p:nvSpPr>
            <p:spPr bwMode="auto">
              <a:xfrm rot="921498">
                <a:off x="1094" y="265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77" name="Oval 129"/>
              <p:cNvSpPr>
                <a:spLocks noChangeArrowheads="1"/>
              </p:cNvSpPr>
              <p:nvPr/>
            </p:nvSpPr>
            <p:spPr bwMode="auto">
              <a:xfrm rot="921498">
                <a:off x="1161" y="277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78" name="Oval 130"/>
              <p:cNvSpPr>
                <a:spLocks noChangeArrowheads="1"/>
              </p:cNvSpPr>
              <p:nvPr/>
            </p:nvSpPr>
            <p:spPr bwMode="auto">
              <a:xfrm rot="921498">
                <a:off x="1034" y="286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79" name="Oval 131"/>
              <p:cNvSpPr>
                <a:spLocks noChangeArrowheads="1"/>
              </p:cNvSpPr>
              <p:nvPr/>
            </p:nvSpPr>
            <p:spPr bwMode="auto">
              <a:xfrm rot="921498">
                <a:off x="1229" y="3254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0" name="Oval 132"/>
              <p:cNvSpPr>
                <a:spLocks noChangeArrowheads="1"/>
              </p:cNvSpPr>
              <p:nvPr/>
            </p:nvSpPr>
            <p:spPr bwMode="auto">
              <a:xfrm rot="921498">
                <a:off x="1177" y="3105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1" name="Oval 133"/>
              <p:cNvSpPr>
                <a:spLocks noChangeArrowheads="1"/>
              </p:cNvSpPr>
              <p:nvPr/>
            </p:nvSpPr>
            <p:spPr bwMode="auto">
              <a:xfrm rot="921498">
                <a:off x="1478" y="2731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2" name="Oval 134"/>
              <p:cNvSpPr>
                <a:spLocks noChangeArrowheads="1"/>
              </p:cNvSpPr>
              <p:nvPr/>
            </p:nvSpPr>
            <p:spPr bwMode="auto">
              <a:xfrm rot="921498">
                <a:off x="829" y="288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3" name="Oval 135"/>
              <p:cNvSpPr>
                <a:spLocks noChangeArrowheads="1"/>
              </p:cNvSpPr>
              <p:nvPr/>
            </p:nvSpPr>
            <p:spPr bwMode="auto">
              <a:xfrm rot="921498">
                <a:off x="677" y="251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4" name="Oval 136"/>
              <p:cNvSpPr>
                <a:spLocks noChangeArrowheads="1"/>
              </p:cNvSpPr>
              <p:nvPr/>
            </p:nvSpPr>
            <p:spPr bwMode="auto">
              <a:xfrm rot="921498">
                <a:off x="896" y="3097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5" name="Oval 137"/>
              <p:cNvSpPr>
                <a:spLocks noChangeArrowheads="1"/>
              </p:cNvSpPr>
              <p:nvPr/>
            </p:nvSpPr>
            <p:spPr bwMode="auto">
              <a:xfrm rot="921498">
                <a:off x="903" y="321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6" name="Oval 138"/>
              <p:cNvSpPr>
                <a:spLocks noChangeArrowheads="1"/>
              </p:cNvSpPr>
              <p:nvPr/>
            </p:nvSpPr>
            <p:spPr bwMode="auto">
              <a:xfrm rot="921498">
                <a:off x="1191" y="2459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7" name="Oval 139"/>
              <p:cNvSpPr>
                <a:spLocks noChangeArrowheads="1"/>
              </p:cNvSpPr>
              <p:nvPr/>
            </p:nvSpPr>
            <p:spPr bwMode="auto">
              <a:xfrm rot="921498">
                <a:off x="884" y="276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8" name="Oval 140"/>
              <p:cNvSpPr>
                <a:spLocks noChangeArrowheads="1"/>
              </p:cNvSpPr>
              <p:nvPr/>
            </p:nvSpPr>
            <p:spPr bwMode="auto">
              <a:xfrm rot="921498">
                <a:off x="535" y="236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9" name="Oval 141"/>
              <p:cNvSpPr>
                <a:spLocks noChangeArrowheads="1"/>
              </p:cNvSpPr>
              <p:nvPr/>
            </p:nvSpPr>
            <p:spPr bwMode="auto">
              <a:xfrm rot="921498">
                <a:off x="1148" y="226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0" name="Oval 142"/>
              <p:cNvSpPr>
                <a:spLocks noChangeArrowheads="1"/>
              </p:cNvSpPr>
              <p:nvPr/>
            </p:nvSpPr>
            <p:spPr bwMode="auto">
              <a:xfrm rot="921498">
                <a:off x="1067" y="2981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1" name="Oval 143"/>
              <p:cNvSpPr>
                <a:spLocks noChangeArrowheads="1"/>
              </p:cNvSpPr>
              <p:nvPr/>
            </p:nvSpPr>
            <p:spPr bwMode="auto">
              <a:xfrm rot="921498">
                <a:off x="1453" y="316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2" name="Oval 144"/>
              <p:cNvSpPr>
                <a:spLocks noChangeArrowheads="1"/>
              </p:cNvSpPr>
              <p:nvPr/>
            </p:nvSpPr>
            <p:spPr bwMode="auto">
              <a:xfrm rot="921498">
                <a:off x="535" y="2733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3" name="Oval 145"/>
              <p:cNvSpPr>
                <a:spLocks noChangeArrowheads="1"/>
              </p:cNvSpPr>
              <p:nvPr/>
            </p:nvSpPr>
            <p:spPr bwMode="auto">
              <a:xfrm rot="921498">
                <a:off x="876" y="2564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4" name="Oval 146"/>
              <p:cNvSpPr>
                <a:spLocks noChangeArrowheads="1"/>
              </p:cNvSpPr>
              <p:nvPr/>
            </p:nvSpPr>
            <p:spPr bwMode="auto">
              <a:xfrm rot="921498">
                <a:off x="347" y="289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5" name="Oval 147"/>
              <p:cNvSpPr>
                <a:spLocks noChangeArrowheads="1"/>
              </p:cNvSpPr>
              <p:nvPr/>
            </p:nvSpPr>
            <p:spPr bwMode="auto">
              <a:xfrm rot="921498">
                <a:off x="351" y="268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6" name="Oval 148"/>
              <p:cNvSpPr>
                <a:spLocks noChangeArrowheads="1"/>
              </p:cNvSpPr>
              <p:nvPr/>
            </p:nvSpPr>
            <p:spPr bwMode="auto">
              <a:xfrm rot="921498">
                <a:off x="1507" y="3070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7" name="Freeform 149"/>
              <p:cNvSpPr>
                <a:spLocks/>
              </p:cNvSpPr>
              <p:nvPr/>
            </p:nvSpPr>
            <p:spPr bwMode="auto">
              <a:xfrm rot="921498" flipV="1">
                <a:off x="1285" y="2343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98" name="Freeform 150"/>
              <p:cNvSpPr>
                <a:spLocks/>
              </p:cNvSpPr>
              <p:nvPr/>
            </p:nvSpPr>
            <p:spPr bwMode="auto">
              <a:xfrm rot="921498" flipV="1">
                <a:off x="1469" y="240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99" name="Freeform 151"/>
              <p:cNvSpPr>
                <a:spLocks/>
              </p:cNvSpPr>
              <p:nvPr/>
            </p:nvSpPr>
            <p:spPr bwMode="auto">
              <a:xfrm rot="921498" flipV="1">
                <a:off x="1536" y="2519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0" name="Freeform 152"/>
              <p:cNvSpPr>
                <a:spLocks/>
              </p:cNvSpPr>
              <p:nvPr/>
            </p:nvSpPr>
            <p:spPr bwMode="auto">
              <a:xfrm rot="921498" flipV="1">
                <a:off x="1582" y="1856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1" name="Freeform 153"/>
              <p:cNvSpPr>
                <a:spLocks/>
              </p:cNvSpPr>
              <p:nvPr/>
            </p:nvSpPr>
            <p:spPr bwMode="auto">
              <a:xfrm rot="921498" flipV="1">
                <a:off x="1670" y="2755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2" name="Freeform 154"/>
              <p:cNvSpPr>
                <a:spLocks/>
              </p:cNvSpPr>
              <p:nvPr/>
            </p:nvSpPr>
            <p:spPr bwMode="auto">
              <a:xfrm rot="921498" flipV="1">
                <a:off x="1805" y="299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3" name="Freeform 155"/>
              <p:cNvSpPr>
                <a:spLocks/>
              </p:cNvSpPr>
              <p:nvPr/>
            </p:nvSpPr>
            <p:spPr bwMode="auto">
              <a:xfrm rot="921498" flipV="1">
                <a:off x="1892" y="2147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4" name="Freeform 156"/>
              <p:cNvSpPr>
                <a:spLocks/>
              </p:cNvSpPr>
              <p:nvPr/>
            </p:nvSpPr>
            <p:spPr bwMode="auto">
              <a:xfrm rot="921498" flipV="1">
                <a:off x="1548" y="2842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5" name="Freeform 157"/>
              <p:cNvSpPr>
                <a:spLocks/>
              </p:cNvSpPr>
              <p:nvPr/>
            </p:nvSpPr>
            <p:spPr bwMode="auto">
              <a:xfrm rot="921498" flipV="1">
                <a:off x="2485" y="2273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6" name="Freeform 158"/>
              <p:cNvSpPr>
                <a:spLocks/>
              </p:cNvSpPr>
              <p:nvPr/>
            </p:nvSpPr>
            <p:spPr bwMode="auto">
              <a:xfrm rot="921498" flipV="1">
                <a:off x="1472" y="2650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7" name="Freeform 159"/>
              <p:cNvSpPr>
                <a:spLocks/>
              </p:cNvSpPr>
              <p:nvPr/>
            </p:nvSpPr>
            <p:spPr bwMode="auto">
              <a:xfrm rot="921498" flipV="1">
                <a:off x="2133" y="1829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8" name="Freeform 160"/>
              <p:cNvSpPr>
                <a:spLocks/>
              </p:cNvSpPr>
              <p:nvPr/>
            </p:nvSpPr>
            <p:spPr bwMode="auto">
              <a:xfrm rot="921498" flipV="1">
                <a:off x="1954" y="2417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9" name="Freeform 161"/>
              <p:cNvSpPr>
                <a:spLocks/>
              </p:cNvSpPr>
              <p:nvPr/>
            </p:nvSpPr>
            <p:spPr bwMode="auto">
              <a:xfrm rot="921498" flipV="1">
                <a:off x="1713" y="2519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10" name="Freeform 162"/>
              <p:cNvSpPr>
                <a:spLocks/>
              </p:cNvSpPr>
              <p:nvPr/>
            </p:nvSpPr>
            <p:spPr bwMode="auto">
              <a:xfrm rot="921498" flipV="1">
                <a:off x="1828" y="2313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11" name="Freeform 163"/>
              <p:cNvSpPr>
                <a:spLocks/>
              </p:cNvSpPr>
              <p:nvPr/>
            </p:nvSpPr>
            <p:spPr bwMode="auto">
              <a:xfrm rot="921498" flipV="1">
                <a:off x="2208" y="2214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12" name="Freeform 164"/>
              <p:cNvSpPr>
                <a:spLocks/>
              </p:cNvSpPr>
              <p:nvPr/>
            </p:nvSpPr>
            <p:spPr bwMode="auto">
              <a:xfrm rot="921498" flipV="1">
                <a:off x="1777" y="200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13" name="Oval 165"/>
              <p:cNvSpPr>
                <a:spLocks noChangeArrowheads="1"/>
              </p:cNvSpPr>
              <p:nvPr/>
            </p:nvSpPr>
            <p:spPr bwMode="auto">
              <a:xfrm rot="921498">
                <a:off x="823" y="193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14" name="Oval 166"/>
              <p:cNvSpPr>
                <a:spLocks noChangeArrowheads="1"/>
              </p:cNvSpPr>
              <p:nvPr/>
            </p:nvSpPr>
            <p:spPr bwMode="auto">
              <a:xfrm rot="921498">
                <a:off x="1347" y="2767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15" name="Oval 167"/>
              <p:cNvSpPr>
                <a:spLocks noChangeArrowheads="1"/>
              </p:cNvSpPr>
              <p:nvPr/>
            </p:nvSpPr>
            <p:spPr bwMode="auto">
              <a:xfrm rot="921498">
                <a:off x="1363" y="3130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16" name="Oval 168"/>
              <p:cNvSpPr>
                <a:spLocks noChangeArrowheads="1"/>
              </p:cNvSpPr>
              <p:nvPr/>
            </p:nvSpPr>
            <p:spPr bwMode="auto">
              <a:xfrm rot="921498">
                <a:off x="882" y="2087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17" name="Oval 169"/>
              <p:cNvSpPr>
                <a:spLocks noChangeArrowheads="1"/>
              </p:cNvSpPr>
              <p:nvPr/>
            </p:nvSpPr>
            <p:spPr bwMode="auto">
              <a:xfrm rot="921498">
                <a:off x="1265" y="2959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18" name="Oval 170"/>
              <p:cNvSpPr>
                <a:spLocks noChangeArrowheads="1"/>
              </p:cNvSpPr>
              <p:nvPr/>
            </p:nvSpPr>
            <p:spPr bwMode="auto">
              <a:xfrm rot="921498">
                <a:off x="1423" y="2865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19" name="Oval 171"/>
              <p:cNvSpPr>
                <a:spLocks noChangeArrowheads="1"/>
              </p:cNvSpPr>
              <p:nvPr/>
            </p:nvSpPr>
            <p:spPr bwMode="auto">
              <a:xfrm rot="921498">
                <a:off x="1268" y="3335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20" name="Freeform 172"/>
              <p:cNvSpPr>
                <a:spLocks/>
              </p:cNvSpPr>
              <p:nvPr/>
            </p:nvSpPr>
            <p:spPr bwMode="auto">
              <a:xfrm rot="921498" flipV="1">
                <a:off x="2143" y="2598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21" name="Freeform 173"/>
              <p:cNvSpPr>
                <a:spLocks/>
              </p:cNvSpPr>
              <p:nvPr/>
            </p:nvSpPr>
            <p:spPr bwMode="auto">
              <a:xfrm rot="921498" flipV="1">
                <a:off x="1703" y="309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22" name="Freeform 174"/>
              <p:cNvSpPr>
                <a:spLocks/>
              </p:cNvSpPr>
              <p:nvPr/>
            </p:nvSpPr>
            <p:spPr bwMode="auto">
              <a:xfrm rot="921498" flipV="1">
                <a:off x="2277" y="2834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23" name="Freeform 175"/>
              <p:cNvSpPr>
                <a:spLocks/>
              </p:cNvSpPr>
              <p:nvPr/>
            </p:nvSpPr>
            <p:spPr bwMode="auto">
              <a:xfrm rot="921498" flipV="1">
                <a:off x="1920" y="2962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8224" name="Freeform 176"/>
            <p:cNvSpPr>
              <a:spLocks/>
            </p:cNvSpPr>
            <p:nvPr/>
          </p:nvSpPr>
          <p:spPr bwMode="auto">
            <a:xfrm rot="921498" flipV="1">
              <a:off x="1338" y="2523"/>
              <a:ext cx="80" cy="74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0000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21</a:t>
            </a:fld>
            <a:endParaRPr lang="en-US"/>
          </a:p>
        </p:txBody>
      </p:sp>
      <p:grpSp>
        <p:nvGrpSpPr>
          <p:cNvPr id="178" name="Group 62"/>
          <p:cNvGrpSpPr>
            <a:grpSpLocks/>
          </p:cNvGrpSpPr>
          <p:nvPr/>
        </p:nvGrpSpPr>
        <p:grpSpPr bwMode="auto">
          <a:xfrm>
            <a:off x="1736725" y="2371725"/>
            <a:ext cx="7559675" cy="3321050"/>
            <a:chOff x="771" y="1606"/>
            <a:chExt cx="4762" cy="2092"/>
          </a:xfrm>
        </p:grpSpPr>
        <p:sp>
          <p:nvSpPr>
            <p:cNvPr id="179" name="Freeform 63"/>
            <p:cNvSpPr>
              <a:spLocks/>
            </p:cNvSpPr>
            <p:nvPr/>
          </p:nvSpPr>
          <p:spPr bwMode="auto">
            <a:xfrm>
              <a:off x="3278" y="2101"/>
              <a:ext cx="2255" cy="888"/>
            </a:xfrm>
            <a:custGeom>
              <a:avLst/>
              <a:gdLst>
                <a:gd name="T0" fmla="*/ 2255 w 2255"/>
                <a:gd name="T1" fmla="*/ 747 h 888"/>
                <a:gd name="T2" fmla="*/ 1590 w 2255"/>
                <a:gd name="T3" fmla="*/ 868 h 888"/>
                <a:gd name="T4" fmla="*/ 1030 w 2255"/>
                <a:gd name="T5" fmla="*/ 868 h 888"/>
                <a:gd name="T6" fmla="*/ 916 w 2255"/>
                <a:gd name="T7" fmla="*/ 763 h 888"/>
                <a:gd name="T8" fmla="*/ 1087 w 2255"/>
                <a:gd name="T9" fmla="*/ 601 h 888"/>
                <a:gd name="T10" fmla="*/ 997 w 2255"/>
                <a:gd name="T11" fmla="*/ 406 h 888"/>
                <a:gd name="T12" fmla="*/ 551 w 2255"/>
                <a:gd name="T13" fmla="*/ 187 h 888"/>
                <a:gd name="T14" fmla="*/ 0 w 2255"/>
                <a:gd name="T15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55" h="888">
                  <a:moveTo>
                    <a:pt x="2255" y="747"/>
                  </a:moveTo>
                  <a:cubicBezTo>
                    <a:pt x="2024" y="797"/>
                    <a:pt x="1794" y="848"/>
                    <a:pt x="1590" y="868"/>
                  </a:cubicBezTo>
                  <a:cubicBezTo>
                    <a:pt x="1386" y="888"/>
                    <a:pt x="1142" y="885"/>
                    <a:pt x="1030" y="868"/>
                  </a:cubicBezTo>
                  <a:cubicBezTo>
                    <a:pt x="918" y="851"/>
                    <a:pt x="907" y="807"/>
                    <a:pt x="916" y="763"/>
                  </a:cubicBezTo>
                  <a:cubicBezTo>
                    <a:pt x="925" y="719"/>
                    <a:pt x="1074" y="660"/>
                    <a:pt x="1087" y="601"/>
                  </a:cubicBezTo>
                  <a:cubicBezTo>
                    <a:pt x="1100" y="542"/>
                    <a:pt x="1086" y="475"/>
                    <a:pt x="997" y="406"/>
                  </a:cubicBezTo>
                  <a:cubicBezTo>
                    <a:pt x="908" y="337"/>
                    <a:pt x="717" y="255"/>
                    <a:pt x="551" y="187"/>
                  </a:cubicBezTo>
                  <a:cubicBezTo>
                    <a:pt x="385" y="119"/>
                    <a:pt x="192" y="59"/>
                    <a:pt x="0" y="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Line 64"/>
            <p:cNvSpPr>
              <a:spLocks noChangeShapeType="1"/>
            </p:cNvSpPr>
            <p:nvPr/>
          </p:nvSpPr>
          <p:spPr bwMode="auto">
            <a:xfrm>
              <a:off x="771" y="1606"/>
              <a:ext cx="1291" cy="20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1" name="Rectangle 177"/>
          <p:cNvSpPr>
            <a:spLocks noChangeArrowheads="1"/>
          </p:cNvSpPr>
          <p:nvPr/>
        </p:nvSpPr>
        <p:spPr bwMode="auto">
          <a:xfrm rot="3511855">
            <a:off x="407987" y="3394076"/>
            <a:ext cx="358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US" altLang="en-US" sz="2400" b="0" dirty="0">
                <a:latin typeface="Arial" pitchFamily="34" charset="0"/>
              </a:rPr>
              <a:t>f(</a:t>
            </a:r>
            <a:r>
              <a:rPr lang="en-US" altLang="en-US" sz="2400" dirty="0">
                <a:latin typeface="Arial" pitchFamily="34" charset="0"/>
              </a:rPr>
              <a:t>x</a:t>
            </a:r>
            <a:r>
              <a:rPr lang="en-US" altLang="en-US" sz="2400" b="0" dirty="0">
                <a:latin typeface="Arial" pitchFamily="34" charset="0"/>
              </a:rPr>
              <a:t>) = -1</a:t>
            </a:r>
          </a:p>
        </p:txBody>
      </p:sp>
      <p:sp>
        <p:nvSpPr>
          <p:cNvPr id="182" name="Text Box 178"/>
          <p:cNvSpPr txBox="1">
            <a:spLocks noChangeArrowheads="1"/>
          </p:cNvSpPr>
          <p:nvPr/>
        </p:nvSpPr>
        <p:spPr bwMode="auto">
          <a:xfrm>
            <a:off x="441325" y="5430838"/>
            <a:ext cx="1258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 &gt; -1</a:t>
            </a:r>
          </a:p>
        </p:txBody>
      </p:sp>
      <p:sp>
        <p:nvSpPr>
          <p:cNvPr id="183" name="Text Box 179"/>
          <p:cNvSpPr txBox="1">
            <a:spLocks noChangeArrowheads="1"/>
          </p:cNvSpPr>
          <p:nvPr/>
        </p:nvSpPr>
        <p:spPr bwMode="auto">
          <a:xfrm>
            <a:off x="2638425" y="2111375"/>
            <a:ext cx="1258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 &lt; -1</a:t>
            </a:r>
          </a:p>
        </p:txBody>
      </p:sp>
      <p:sp>
        <p:nvSpPr>
          <p:cNvPr id="184" name="Rectangle 180"/>
          <p:cNvSpPr>
            <a:spLocks noChangeArrowheads="1"/>
          </p:cNvSpPr>
          <p:nvPr/>
        </p:nvSpPr>
        <p:spPr bwMode="auto">
          <a:xfrm rot="1192462">
            <a:off x="4967288" y="2911475"/>
            <a:ext cx="358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 = -1</a:t>
            </a:r>
          </a:p>
        </p:txBody>
      </p:sp>
      <p:sp>
        <p:nvSpPr>
          <p:cNvPr id="185" name="Text Box 181"/>
          <p:cNvSpPr txBox="1">
            <a:spLocks noChangeArrowheads="1"/>
          </p:cNvSpPr>
          <p:nvPr/>
        </p:nvSpPr>
        <p:spPr bwMode="auto">
          <a:xfrm>
            <a:off x="4987925" y="5443538"/>
            <a:ext cx="1258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 &gt; -1</a:t>
            </a:r>
          </a:p>
        </p:txBody>
      </p:sp>
      <p:sp>
        <p:nvSpPr>
          <p:cNvPr id="186" name="Text Box 182"/>
          <p:cNvSpPr txBox="1">
            <a:spLocks noChangeArrowheads="1"/>
          </p:cNvSpPr>
          <p:nvPr/>
        </p:nvSpPr>
        <p:spPr bwMode="auto">
          <a:xfrm>
            <a:off x="7185025" y="2124075"/>
            <a:ext cx="1258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 &lt; -1</a:t>
            </a:r>
          </a:p>
        </p:txBody>
      </p:sp>
      <p:sp>
        <p:nvSpPr>
          <p:cNvPr id="187" name="Rectangle 38"/>
          <p:cNvSpPr txBox="1">
            <a:spLocks noChangeArrowheads="1"/>
          </p:cNvSpPr>
          <p:nvPr/>
        </p:nvSpPr>
        <p:spPr>
          <a:xfrm>
            <a:off x="1079500" y="3810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Move up the decision boundary: fewer False Negative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297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051" name="Group 3"/>
          <p:cNvGrpSpPr>
            <a:grpSpLocks/>
          </p:cNvGrpSpPr>
          <p:nvPr/>
        </p:nvGrpSpPr>
        <p:grpSpPr bwMode="auto">
          <a:xfrm>
            <a:off x="4543425" y="2435225"/>
            <a:ext cx="4160838" cy="3919538"/>
            <a:chOff x="2862" y="1534"/>
            <a:chExt cx="2621" cy="2469"/>
          </a:xfrm>
        </p:grpSpPr>
        <p:sp>
          <p:nvSpPr>
            <p:cNvPr id="258052" name="Rectangle 4"/>
            <p:cNvSpPr>
              <a:spLocks noChangeArrowheads="1"/>
            </p:cNvSpPr>
            <p:nvPr/>
          </p:nvSpPr>
          <p:spPr bwMode="auto">
            <a:xfrm>
              <a:off x="2999" y="1534"/>
              <a:ext cx="2441" cy="2348"/>
            </a:xfrm>
            <a:prstGeom prst="rect">
              <a:avLst/>
            </a:prstGeom>
            <a:solidFill>
              <a:srgbClr val="FFFFFF"/>
            </a:solidFill>
            <a:ln w="0" cap="rnd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53" name="Oval 5"/>
            <p:cNvSpPr>
              <a:spLocks noChangeArrowheads="1"/>
            </p:cNvSpPr>
            <p:nvPr/>
          </p:nvSpPr>
          <p:spPr bwMode="auto">
            <a:xfrm>
              <a:off x="3869" y="3485"/>
              <a:ext cx="64" cy="61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54" name="Oval 6"/>
            <p:cNvSpPr>
              <a:spLocks noChangeArrowheads="1"/>
            </p:cNvSpPr>
            <p:nvPr/>
          </p:nvSpPr>
          <p:spPr bwMode="auto">
            <a:xfrm>
              <a:off x="3773" y="3347"/>
              <a:ext cx="65" cy="61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55" name="Oval 7"/>
            <p:cNvSpPr>
              <a:spLocks noChangeArrowheads="1"/>
            </p:cNvSpPr>
            <p:nvPr/>
          </p:nvSpPr>
          <p:spPr bwMode="auto">
            <a:xfrm>
              <a:off x="4268" y="3348"/>
              <a:ext cx="63" cy="61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56" name="Oval 8"/>
            <p:cNvSpPr>
              <a:spLocks noChangeArrowheads="1"/>
            </p:cNvSpPr>
            <p:nvPr/>
          </p:nvSpPr>
          <p:spPr bwMode="auto">
            <a:xfrm>
              <a:off x="3620" y="3327"/>
              <a:ext cx="63" cy="62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57" name="Oval 9"/>
            <p:cNvSpPr>
              <a:spLocks noChangeArrowheads="1"/>
            </p:cNvSpPr>
            <p:nvPr/>
          </p:nvSpPr>
          <p:spPr bwMode="auto">
            <a:xfrm>
              <a:off x="3474" y="3111"/>
              <a:ext cx="64" cy="61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58" name="Oval 10"/>
            <p:cNvSpPr>
              <a:spLocks noChangeArrowheads="1"/>
            </p:cNvSpPr>
            <p:nvPr/>
          </p:nvSpPr>
          <p:spPr bwMode="auto">
            <a:xfrm>
              <a:off x="3341" y="2936"/>
              <a:ext cx="64" cy="61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59" name="Oval 11"/>
            <p:cNvSpPr>
              <a:spLocks noChangeArrowheads="1"/>
            </p:cNvSpPr>
            <p:nvPr/>
          </p:nvSpPr>
          <p:spPr bwMode="auto">
            <a:xfrm>
              <a:off x="4127" y="2803"/>
              <a:ext cx="63" cy="61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60" name="Oval 12"/>
            <p:cNvSpPr>
              <a:spLocks noChangeArrowheads="1"/>
            </p:cNvSpPr>
            <p:nvPr/>
          </p:nvSpPr>
          <p:spPr bwMode="auto">
            <a:xfrm>
              <a:off x="4029" y="3143"/>
              <a:ext cx="63" cy="61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61" name="Oval 13"/>
            <p:cNvSpPr>
              <a:spLocks noChangeArrowheads="1"/>
            </p:cNvSpPr>
            <p:nvPr/>
          </p:nvSpPr>
          <p:spPr bwMode="auto">
            <a:xfrm>
              <a:off x="4261" y="2725"/>
              <a:ext cx="64" cy="61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62" name="Oval 14"/>
            <p:cNvSpPr>
              <a:spLocks noChangeArrowheads="1"/>
            </p:cNvSpPr>
            <p:nvPr/>
          </p:nvSpPr>
          <p:spPr bwMode="auto">
            <a:xfrm>
              <a:off x="4403" y="3001"/>
              <a:ext cx="65" cy="61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63" name="Oval 15"/>
            <p:cNvSpPr>
              <a:spLocks noChangeArrowheads="1"/>
            </p:cNvSpPr>
            <p:nvPr/>
          </p:nvSpPr>
          <p:spPr bwMode="auto">
            <a:xfrm>
              <a:off x="4248" y="2568"/>
              <a:ext cx="64" cy="61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64" name="Oval 16"/>
            <p:cNvSpPr>
              <a:spLocks noChangeArrowheads="1"/>
            </p:cNvSpPr>
            <p:nvPr/>
          </p:nvSpPr>
          <p:spPr bwMode="auto">
            <a:xfrm>
              <a:off x="4026" y="2878"/>
              <a:ext cx="64" cy="61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65" name="Oval 17"/>
            <p:cNvSpPr>
              <a:spLocks noChangeArrowheads="1"/>
            </p:cNvSpPr>
            <p:nvPr/>
          </p:nvSpPr>
          <p:spPr bwMode="auto">
            <a:xfrm>
              <a:off x="3811" y="2442"/>
              <a:ext cx="63" cy="62"/>
            </a:xfrm>
            <a:prstGeom prst="ellipse">
              <a:avLst/>
            </a:prstGeom>
            <a:solidFill>
              <a:srgbClr val="FFFFFF"/>
            </a:solidFill>
            <a:ln w="2698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66" name="Freeform 18"/>
            <p:cNvSpPr>
              <a:spLocks/>
            </p:cNvSpPr>
            <p:nvPr/>
          </p:nvSpPr>
          <p:spPr bwMode="auto">
            <a:xfrm flipV="1">
              <a:off x="4248" y="2764"/>
              <a:ext cx="81" cy="74"/>
            </a:xfrm>
            <a:custGeom>
              <a:avLst/>
              <a:gdLst>
                <a:gd name="T0" fmla="*/ 0 w 69"/>
                <a:gd name="T1" fmla="*/ 41 h 65"/>
                <a:gd name="T2" fmla="*/ 26 w 69"/>
                <a:gd name="T3" fmla="*/ 41 h 65"/>
                <a:gd name="T4" fmla="*/ 35 w 69"/>
                <a:gd name="T5" fmla="*/ 65 h 65"/>
                <a:gd name="T6" fmla="*/ 43 w 69"/>
                <a:gd name="T7" fmla="*/ 41 h 65"/>
                <a:gd name="T8" fmla="*/ 69 w 69"/>
                <a:gd name="T9" fmla="*/ 41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1"/>
                  </a:moveTo>
                  <a:lnTo>
                    <a:pt x="26" y="41"/>
                  </a:lnTo>
                  <a:lnTo>
                    <a:pt x="35" y="65"/>
                  </a:lnTo>
                  <a:lnTo>
                    <a:pt x="43" y="41"/>
                  </a:lnTo>
                  <a:lnTo>
                    <a:pt x="69" y="41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67" name="Freeform 19"/>
            <p:cNvSpPr>
              <a:spLocks/>
            </p:cNvSpPr>
            <p:nvPr/>
          </p:nvSpPr>
          <p:spPr bwMode="auto">
            <a:xfrm flipV="1">
              <a:off x="4848" y="2612"/>
              <a:ext cx="80" cy="74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68" name="Freeform 20"/>
            <p:cNvSpPr>
              <a:spLocks/>
            </p:cNvSpPr>
            <p:nvPr/>
          </p:nvSpPr>
          <p:spPr bwMode="auto">
            <a:xfrm flipV="1">
              <a:off x="4701" y="2816"/>
              <a:ext cx="80" cy="74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69" name="Freeform 21"/>
            <p:cNvSpPr>
              <a:spLocks/>
            </p:cNvSpPr>
            <p:nvPr/>
          </p:nvSpPr>
          <p:spPr bwMode="auto">
            <a:xfrm flipV="1">
              <a:off x="4175" y="2311"/>
              <a:ext cx="81" cy="74"/>
            </a:xfrm>
            <a:custGeom>
              <a:avLst/>
              <a:gdLst>
                <a:gd name="T0" fmla="*/ 0 w 69"/>
                <a:gd name="T1" fmla="*/ 40 h 65"/>
                <a:gd name="T2" fmla="*/ 26 w 69"/>
                <a:gd name="T3" fmla="*/ 40 h 65"/>
                <a:gd name="T4" fmla="*/ 35 w 69"/>
                <a:gd name="T5" fmla="*/ 65 h 65"/>
                <a:gd name="T6" fmla="*/ 43 w 69"/>
                <a:gd name="T7" fmla="*/ 40 h 65"/>
                <a:gd name="T8" fmla="*/ 69 w 69"/>
                <a:gd name="T9" fmla="*/ 40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0"/>
                  </a:moveTo>
                  <a:lnTo>
                    <a:pt x="26" y="40"/>
                  </a:lnTo>
                  <a:lnTo>
                    <a:pt x="35" y="65"/>
                  </a:lnTo>
                  <a:lnTo>
                    <a:pt x="43" y="40"/>
                  </a:lnTo>
                  <a:lnTo>
                    <a:pt x="69" y="40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0" name="Freeform 22"/>
            <p:cNvSpPr>
              <a:spLocks/>
            </p:cNvSpPr>
            <p:nvPr/>
          </p:nvSpPr>
          <p:spPr bwMode="auto">
            <a:xfrm flipV="1">
              <a:off x="4916" y="2706"/>
              <a:ext cx="81" cy="74"/>
            </a:xfrm>
            <a:custGeom>
              <a:avLst/>
              <a:gdLst>
                <a:gd name="T0" fmla="*/ 0 w 69"/>
                <a:gd name="T1" fmla="*/ 41 h 65"/>
                <a:gd name="T2" fmla="*/ 26 w 69"/>
                <a:gd name="T3" fmla="*/ 41 h 65"/>
                <a:gd name="T4" fmla="*/ 35 w 69"/>
                <a:gd name="T5" fmla="*/ 65 h 65"/>
                <a:gd name="T6" fmla="*/ 43 w 69"/>
                <a:gd name="T7" fmla="*/ 41 h 65"/>
                <a:gd name="T8" fmla="*/ 69 w 69"/>
                <a:gd name="T9" fmla="*/ 41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1"/>
                  </a:moveTo>
                  <a:lnTo>
                    <a:pt x="26" y="41"/>
                  </a:lnTo>
                  <a:lnTo>
                    <a:pt x="35" y="65"/>
                  </a:lnTo>
                  <a:lnTo>
                    <a:pt x="43" y="41"/>
                  </a:lnTo>
                  <a:lnTo>
                    <a:pt x="69" y="41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1" name="Freeform 23"/>
            <p:cNvSpPr>
              <a:spLocks/>
            </p:cNvSpPr>
            <p:nvPr/>
          </p:nvSpPr>
          <p:spPr bwMode="auto">
            <a:xfrm flipV="1">
              <a:off x="4364" y="2154"/>
              <a:ext cx="81" cy="73"/>
            </a:xfrm>
            <a:custGeom>
              <a:avLst/>
              <a:gdLst>
                <a:gd name="T0" fmla="*/ 0 w 69"/>
                <a:gd name="T1" fmla="*/ 40 h 65"/>
                <a:gd name="T2" fmla="*/ 26 w 69"/>
                <a:gd name="T3" fmla="*/ 40 h 65"/>
                <a:gd name="T4" fmla="*/ 35 w 69"/>
                <a:gd name="T5" fmla="*/ 65 h 65"/>
                <a:gd name="T6" fmla="*/ 43 w 69"/>
                <a:gd name="T7" fmla="*/ 40 h 65"/>
                <a:gd name="T8" fmla="*/ 69 w 69"/>
                <a:gd name="T9" fmla="*/ 40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0"/>
                  </a:moveTo>
                  <a:lnTo>
                    <a:pt x="26" y="40"/>
                  </a:lnTo>
                  <a:lnTo>
                    <a:pt x="35" y="65"/>
                  </a:lnTo>
                  <a:lnTo>
                    <a:pt x="43" y="40"/>
                  </a:lnTo>
                  <a:lnTo>
                    <a:pt x="69" y="40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2" name="Freeform 24"/>
            <p:cNvSpPr>
              <a:spLocks/>
            </p:cNvSpPr>
            <p:nvPr/>
          </p:nvSpPr>
          <p:spPr bwMode="auto">
            <a:xfrm flipV="1">
              <a:off x="4359" y="2572"/>
              <a:ext cx="80" cy="74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3" name="Freeform 25"/>
            <p:cNvSpPr>
              <a:spLocks/>
            </p:cNvSpPr>
            <p:nvPr/>
          </p:nvSpPr>
          <p:spPr bwMode="auto">
            <a:xfrm flipV="1">
              <a:off x="4415" y="2322"/>
              <a:ext cx="80" cy="74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4" name="Freeform 26"/>
            <p:cNvSpPr>
              <a:spLocks/>
            </p:cNvSpPr>
            <p:nvPr/>
          </p:nvSpPr>
          <p:spPr bwMode="auto">
            <a:xfrm flipV="1">
              <a:off x="4064" y="2185"/>
              <a:ext cx="80" cy="74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5" name="Freeform 27"/>
            <p:cNvSpPr>
              <a:spLocks/>
            </p:cNvSpPr>
            <p:nvPr/>
          </p:nvSpPr>
          <p:spPr bwMode="auto">
            <a:xfrm flipV="1">
              <a:off x="4275" y="2054"/>
              <a:ext cx="80" cy="74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6" name="Freeform 28"/>
            <p:cNvSpPr>
              <a:spLocks/>
            </p:cNvSpPr>
            <p:nvPr/>
          </p:nvSpPr>
          <p:spPr bwMode="auto">
            <a:xfrm flipV="1">
              <a:off x="4644" y="1931"/>
              <a:ext cx="81" cy="74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7" name="Freeform 29"/>
            <p:cNvSpPr>
              <a:spLocks/>
            </p:cNvSpPr>
            <p:nvPr/>
          </p:nvSpPr>
          <p:spPr bwMode="auto">
            <a:xfrm flipV="1">
              <a:off x="4423" y="2250"/>
              <a:ext cx="80" cy="74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8" name="Freeform 30"/>
            <p:cNvSpPr>
              <a:spLocks/>
            </p:cNvSpPr>
            <p:nvPr/>
          </p:nvSpPr>
          <p:spPr bwMode="auto">
            <a:xfrm flipV="1">
              <a:off x="4862" y="2099"/>
              <a:ext cx="79" cy="73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noFill/>
            <a:ln w="27051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79" name="Line 31"/>
            <p:cNvSpPr>
              <a:spLocks noChangeShapeType="1"/>
            </p:cNvSpPr>
            <p:nvPr/>
          </p:nvSpPr>
          <p:spPr bwMode="auto">
            <a:xfrm>
              <a:off x="3169" y="3718"/>
              <a:ext cx="2225" cy="0"/>
            </a:xfrm>
            <a:prstGeom prst="line">
              <a:avLst/>
            </a:prstGeom>
            <a:noFill/>
            <a:ln w="2698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80" name="Freeform 32"/>
            <p:cNvSpPr>
              <a:spLocks/>
            </p:cNvSpPr>
            <p:nvPr/>
          </p:nvSpPr>
          <p:spPr bwMode="auto">
            <a:xfrm flipV="1">
              <a:off x="5370" y="3692"/>
              <a:ext cx="70" cy="51"/>
            </a:xfrm>
            <a:custGeom>
              <a:avLst/>
              <a:gdLst>
                <a:gd name="T0" fmla="*/ 0 w 60"/>
                <a:gd name="T1" fmla="*/ 45 h 45"/>
                <a:gd name="T2" fmla="*/ 60 w 60"/>
                <a:gd name="T3" fmla="*/ 22 h 45"/>
                <a:gd name="T4" fmla="*/ 0 w 60"/>
                <a:gd name="T5" fmla="*/ 0 h 45"/>
                <a:gd name="T6" fmla="*/ 21 w 60"/>
                <a:gd name="T7" fmla="*/ 22 h 45"/>
                <a:gd name="T8" fmla="*/ 0 w 60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5">
                  <a:moveTo>
                    <a:pt x="0" y="45"/>
                  </a:moveTo>
                  <a:lnTo>
                    <a:pt x="60" y="22"/>
                  </a:lnTo>
                  <a:lnTo>
                    <a:pt x="0" y="0"/>
                  </a:lnTo>
                  <a:lnTo>
                    <a:pt x="21" y="2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81" name="Line 33"/>
            <p:cNvSpPr>
              <a:spLocks noChangeShapeType="1"/>
            </p:cNvSpPr>
            <p:nvPr/>
          </p:nvSpPr>
          <p:spPr bwMode="auto">
            <a:xfrm flipV="1">
              <a:off x="3169" y="1578"/>
              <a:ext cx="1" cy="2140"/>
            </a:xfrm>
            <a:prstGeom prst="line">
              <a:avLst/>
            </a:prstGeom>
            <a:noFill/>
            <a:ln w="26988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082" name="Freeform 34"/>
            <p:cNvSpPr>
              <a:spLocks/>
            </p:cNvSpPr>
            <p:nvPr/>
          </p:nvSpPr>
          <p:spPr bwMode="auto">
            <a:xfrm flipV="1">
              <a:off x="3143" y="1534"/>
              <a:ext cx="53" cy="68"/>
            </a:xfrm>
            <a:custGeom>
              <a:avLst/>
              <a:gdLst>
                <a:gd name="T0" fmla="*/ 0 w 45"/>
                <a:gd name="T1" fmla="*/ 0 h 60"/>
                <a:gd name="T2" fmla="*/ 22 w 45"/>
                <a:gd name="T3" fmla="*/ 60 h 60"/>
                <a:gd name="T4" fmla="*/ 45 w 45"/>
                <a:gd name="T5" fmla="*/ 0 h 60"/>
                <a:gd name="T6" fmla="*/ 22 w 45"/>
                <a:gd name="T7" fmla="*/ 21 h 60"/>
                <a:gd name="T8" fmla="*/ 0 w 45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0">
                  <a:moveTo>
                    <a:pt x="0" y="0"/>
                  </a:moveTo>
                  <a:lnTo>
                    <a:pt x="22" y="60"/>
                  </a:lnTo>
                  <a:lnTo>
                    <a:pt x="45" y="0"/>
                  </a:lnTo>
                  <a:lnTo>
                    <a:pt x="22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083" name="Text Box 35"/>
            <p:cNvSpPr txBox="1">
              <a:spLocks noChangeArrowheads="1"/>
            </p:cNvSpPr>
            <p:nvPr/>
          </p:nvSpPr>
          <p:spPr bwMode="auto">
            <a:xfrm>
              <a:off x="5048" y="3753"/>
              <a:ext cx="435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>
                  <a:latin typeface="Arial" pitchFamily="34" charset="0"/>
                </a:rPr>
                <a:t>x</a:t>
              </a:r>
              <a:r>
                <a:rPr lang="en-US" altLang="en-US" sz="2000" baseline="-25000">
                  <a:latin typeface="Arial" pitchFamily="34" charset="0"/>
                </a:rPr>
                <a:t>1</a:t>
              </a:r>
            </a:p>
          </p:txBody>
        </p:sp>
        <p:sp>
          <p:nvSpPr>
            <p:cNvPr id="258084" name="Text Box 36"/>
            <p:cNvSpPr txBox="1">
              <a:spLocks noChangeArrowheads="1"/>
            </p:cNvSpPr>
            <p:nvPr/>
          </p:nvSpPr>
          <p:spPr bwMode="auto">
            <a:xfrm>
              <a:off x="2862" y="1562"/>
              <a:ext cx="282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>
                  <a:latin typeface="Arial" pitchFamily="34" charset="0"/>
                </a:rPr>
                <a:t>x</a:t>
              </a:r>
              <a:r>
                <a:rPr lang="en-US" altLang="en-US" sz="2000" baseline="-25000">
                  <a:latin typeface="Arial" pitchFamily="34" charset="0"/>
                </a:rPr>
                <a:t>2</a:t>
              </a:r>
            </a:p>
          </p:txBody>
        </p:sp>
      </p:grpSp>
      <p:sp>
        <p:nvSpPr>
          <p:cNvPr id="258087" name="Oval 39"/>
          <p:cNvSpPr>
            <a:spLocks noChangeArrowheads="1"/>
          </p:cNvSpPr>
          <p:nvPr/>
        </p:nvSpPr>
        <p:spPr bwMode="auto">
          <a:xfrm>
            <a:off x="1598613" y="5532438"/>
            <a:ext cx="101600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88" name="Oval 40"/>
          <p:cNvSpPr>
            <a:spLocks noChangeArrowheads="1"/>
          </p:cNvSpPr>
          <p:nvPr/>
        </p:nvSpPr>
        <p:spPr bwMode="auto">
          <a:xfrm>
            <a:off x="1446213" y="5313363"/>
            <a:ext cx="103187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89" name="Oval 41"/>
          <p:cNvSpPr>
            <a:spLocks noChangeArrowheads="1"/>
          </p:cNvSpPr>
          <p:nvPr/>
        </p:nvSpPr>
        <p:spPr bwMode="auto">
          <a:xfrm>
            <a:off x="2232025" y="5314950"/>
            <a:ext cx="100013" cy="96838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0" name="Oval 42"/>
          <p:cNvSpPr>
            <a:spLocks noChangeArrowheads="1"/>
          </p:cNvSpPr>
          <p:nvPr/>
        </p:nvSpPr>
        <p:spPr bwMode="auto">
          <a:xfrm>
            <a:off x="1203325" y="5281613"/>
            <a:ext cx="100013" cy="98425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1" name="Oval 43"/>
          <p:cNvSpPr>
            <a:spLocks noChangeArrowheads="1"/>
          </p:cNvSpPr>
          <p:nvPr/>
        </p:nvSpPr>
        <p:spPr bwMode="auto">
          <a:xfrm>
            <a:off x="760413" y="4660900"/>
            <a:ext cx="101600" cy="96838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2" name="Oval 44"/>
          <p:cNvSpPr>
            <a:spLocks noChangeArrowheads="1"/>
          </p:cNvSpPr>
          <p:nvPr/>
        </p:nvSpPr>
        <p:spPr bwMode="auto">
          <a:xfrm>
            <a:off x="2220913" y="4325938"/>
            <a:ext cx="101600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3" name="Oval 45"/>
          <p:cNvSpPr>
            <a:spLocks noChangeArrowheads="1"/>
          </p:cNvSpPr>
          <p:nvPr/>
        </p:nvSpPr>
        <p:spPr bwMode="auto">
          <a:xfrm>
            <a:off x="2446338" y="4764088"/>
            <a:ext cx="103187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4" name="Oval 46"/>
          <p:cNvSpPr>
            <a:spLocks noChangeArrowheads="1"/>
          </p:cNvSpPr>
          <p:nvPr/>
        </p:nvSpPr>
        <p:spPr bwMode="auto">
          <a:xfrm>
            <a:off x="2200275" y="4076700"/>
            <a:ext cx="101600" cy="96838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5" name="Oval 47"/>
          <p:cNvSpPr>
            <a:spLocks noChangeArrowheads="1"/>
          </p:cNvSpPr>
          <p:nvPr/>
        </p:nvSpPr>
        <p:spPr bwMode="auto">
          <a:xfrm>
            <a:off x="1847850" y="4568825"/>
            <a:ext cx="101600" cy="96838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096" name="Freeform 48"/>
          <p:cNvSpPr>
            <a:spLocks/>
          </p:cNvSpPr>
          <p:nvPr/>
        </p:nvSpPr>
        <p:spPr bwMode="auto">
          <a:xfrm flipV="1">
            <a:off x="2200275" y="4387850"/>
            <a:ext cx="128588" cy="117475"/>
          </a:xfrm>
          <a:custGeom>
            <a:avLst/>
            <a:gdLst>
              <a:gd name="T0" fmla="*/ 0 w 69"/>
              <a:gd name="T1" fmla="*/ 41 h 65"/>
              <a:gd name="T2" fmla="*/ 26 w 69"/>
              <a:gd name="T3" fmla="*/ 41 h 65"/>
              <a:gd name="T4" fmla="*/ 35 w 69"/>
              <a:gd name="T5" fmla="*/ 65 h 65"/>
              <a:gd name="T6" fmla="*/ 43 w 69"/>
              <a:gd name="T7" fmla="*/ 41 h 65"/>
              <a:gd name="T8" fmla="*/ 69 w 69"/>
              <a:gd name="T9" fmla="*/ 41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1"/>
                </a:moveTo>
                <a:lnTo>
                  <a:pt x="26" y="41"/>
                </a:lnTo>
                <a:lnTo>
                  <a:pt x="35" y="65"/>
                </a:lnTo>
                <a:lnTo>
                  <a:pt x="43" y="41"/>
                </a:lnTo>
                <a:lnTo>
                  <a:pt x="69" y="41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097" name="Freeform 49"/>
          <p:cNvSpPr>
            <a:spLocks/>
          </p:cNvSpPr>
          <p:nvPr/>
        </p:nvSpPr>
        <p:spPr bwMode="auto">
          <a:xfrm flipV="1">
            <a:off x="3152775" y="4146550"/>
            <a:ext cx="127000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098" name="Freeform 50"/>
          <p:cNvSpPr>
            <a:spLocks/>
          </p:cNvSpPr>
          <p:nvPr/>
        </p:nvSpPr>
        <p:spPr bwMode="auto">
          <a:xfrm flipV="1">
            <a:off x="3260725" y="4295775"/>
            <a:ext cx="128588" cy="117475"/>
          </a:xfrm>
          <a:custGeom>
            <a:avLst/>
            <a:gdLst>
              <a:gd name="T0" fmla="*/ 0 w 69"/>
              <a:gd name="T1" fmla="*/ 41 h 65"/>
              <a:gd name="T2" fmla="*/ 26 w 69"/>
              <a:gd name="T3" fmla="*/ 41 h 65"/>
              <a:gd name="T4" fmla="*/ 35 w 69"/>
              <a:gd name="T5" fmla="*/ 65 h 65"/>
              <a:gd name="T6" fmla="*/ 43 w 69"/>
              <a:gd name="T7" fmla="*/ 41 h 65"/>
              <a:gd name="T8" fmla="*/ 69 w 69"/>
              <a:gd name="T9" fmla="*/ 41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1"/>
                </a:moveTo>
                <a:lnTo>
                  <a:pt x="26" y="41"/>
                </a:lnTo>
                <a:lnTo>
                  <a:pt x="35" y="65"/>
                </a:lnTo>
                <a:lnTo>
                  <a:pt x="43" y="41"/>
                </a:lnTo>
                <a:lnTo>
                  <a:pt x="69" y="41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099" name="Freeform 51"/>
          <p:cNvSpPr>
            <a:spLocks/>
          </p:cNvSpPr>
          <p:nvPr/>
        </p:nvSpPr>
        <p:spPr bwMode="auto">
          <a:xfrm flipV="1">
            <a:off x="2384425" y="3419475"/>
            <a:ext cx="128588" cy="115888"/>
          </a:xfrm>
          <a:custGeom>
            <a:avLst/>
            <a:gdLst>
              <a:gd name="T0" fmla="*/ 0 w 69"/>
              <a:gd name="T1" fmla="*/ 40 h 65"/>
              <a:gd name="T2" fmla="*/ 26 w 69"/>
              <a:gd name="T3" fmla="*/ 40 h 65"/>
              <a:gd name="T4" fmla="*/ 35 w 69"/>
              <a:gd name="T5" fmla="*/ 65 h 65"/>
              <a:gd name="T6" fmla="*/ 43 w 69"/>
              <a:gd name="T7" fmla="*/ 40 h 65"/>
              <a:gd name="T8" fmla="*/ 69 w 69"/>
              <a:gd name="T9" fmla="*/ 40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0"/>
                </a:moveTo>
                <a:lnTo>
                  <a:pt x="26" y="40"/>
                </a:lnTo>
                <a:lnTo>
                  <a:pt x="35" y="65"/>
                </a:lnTo>
                <a:lnTo>
                  <a:pt x="43" y="40"/>
                </a:lnTo>
                <a:lnTo>
                  <a:pt x="69" y="40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0" name="Freeform 52"/>
          <p:cNvSpPr>
            <a:spLocks/>
          </p:cNvSpPr>
          <p:nvPr/>
        </p:nvSpPr>
        <p:spPr bwMode="auto">
          <a:xfrm flipV="1">
            <a:off x="2376488" y="4083050"/>
            <a:ext cx="127000" cy="117475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1" name="Freeform 53"/>
          <p:cNvSpPr>
            <a:spLocks/>
          </p:cNvSpPr>
          <p:nvPr/>
        </p:nvSpPr>
        <p:spPr bwMode="auto">
          <a:xfrm flipV="1">
            <a:off x="2465388" y="3686175"/>
            <a:ext cx="127000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2" name="Freeform 54"/>
          <p:cNvSpPr>
            <a:spLocks/>
          </p:cNvSpPr>
          <p:nvPr/>
        </p:nvSpPr>
        <p:spPr bwMode="auto">
          <a:xfrm flipV="1">
            <a:off x="1908175" y="3468688"/>
            <a:ext cx="127000" cy="117475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3" name="Freeform 55"/>
          <p:cNvSpPr>
            <a:spLocks/>
          </p:cNvSpPr>
          <p:nvPr/>
        </p:nvSpPr>
        <p:spPr bwMode="auto">
          <a:xfrm flipV="1">
            <a:off x="2243138" y="3260725"/>
            <a:ext cx="127000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4" name="Freeform 56"/>
          <p:cNvSpPr>
            <a:spLocks/>
          </p:cNvSpPr>
          <p:nvPr/>
        </p:nvSpPr>
        <p:spPr bwMode="auto">
          <a:xfrm flipV="1">
            <a:off x="2828925" y="3065463"/>
            <a:ext cx="128588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5" name="Freeform 57"/>
          <p:cNvSpPr>
            <a:spLocks/>
          </p:cNvSpPr>
          <p:nvPr/>
        </p:nvSpPr>
        <p:spPr bwMode="auto">
          <a:xfrm flipV="1">
            <a:off x="2478088" y="3571875"/>
            <a:ext cx="127000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6" name="Freeform 58"/>
          <p:cNvSpPr>
            <a:spLocks/>
          </p:cNvSpPr>
          <p:nvPr/>
        </p:nvSpPr>
        <p:spPr bwMode="auto">
          <a:xfrm flipV="1">
            <a:off x="3175000" y="3332163"/>
            <a:ext cx="125413" cy="115887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7" name="Line 59"/>
          <p:cNvSpPr>
            <a:spLocks noChangeShapeType="1"/>
          </p:cNvSpPr>
          <p:nvPr/>
        </p:nvSpPr>
        <p:spPr bwMode="auto">
          <a:xfrm>
            <a:off x="487363" y="5902325"/>
            <a:ext cx="3532187" cy="0"/>
          </a:xfrm>
          <a:prstGeom prst="line">
            <a:avLst/>
          </a:prstGeom>
          <a:noFill/>
          <a:ln w="27051" cap="rnd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8" name="Line 60"/>
          <p:cNvSpPr>
            <a:spLocks noChangeShapeType="1"/>
          </p:cNvSpPr>
          <p:nvPr/>
        </p:nvSpPr>
        <p:spPr bwMode="auto">
          <a:xfrm flipV="1">
            <a:off x="487363" y="2505075"/>
            <a:ext cx="1587" cy="3397250"/>
          </a:xfrm>
          <a:prstGeom prst="line">
            <a:avLst/>
          </a:prstGeom>
          <a:noFill/>
          <a:ln w="2698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09" name="Freeform 61"/>
          <p:cNvSpPr>
            <a:spLocks/>
          </p:cNvSpPr>
          <p:nvPr/>
        </p:nvSpPr>
        <p:spPr bwMode="auto">
          <a:xfrm flipV="1">
            <a:off x="446088" y="2435225"/>
            <a:ext cx="84137" cy="107950"/>
          </a:xfrm>
          <a:custGeom>
            <a:avLst/>
            <a:gdLst>
              <a:gd name="T0" fmla="*/ 0 w 45"/>
              <a:gd name="T1" fmla="*/ 0 h 60"/>
              <a:gd name="T2" fmla="*/ 22 w 45"/>
              <a:gd name="T3" fmla="*/ 60 h 60"/>
              <a:gd name="T4" fmla="*/ 45 w 45"/>
              <a:gd name="T5" fmla="*/ 0 h 60"/>
              <a:gd name="T6" fmla="*/ 22 w 45"/>
              <a:gd name="T7" fmla="*/ 21 h 60"/>
              <a:gd name="T8" fmla="*/ 0 w 45"/>
              <a:gd name="T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60">
                <a:moveTo>
                  <a:pt x="0" y="0"/>
                </a:moveTo>
                <a:lnTo>
                  <a:pt x="22" y="60"/>
                </a:lnTo>
                <a:lnTo>
                  <a:pt x="45" y="0"/>
                </a:lnTo>
                <a:lnTo>
                  <a:pt x="22" y="2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110" name="Text Box 62"/>
          <p:cNvSpPr txBox="1">
            <a:spLocks noChangeArrowheads="1"/>
          </p:cNvSpPr>
          <p:nvPr/>
        </p:nvSpPr>
        <p:spPr bwMode="auto">
          <a:xfrm>
            <a:off x="3470275" y="5957888"/>
            <a:ext cx="690563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itchFamily="34" charset="0"/>
              </a:rPr>
              <a:t>x</a:t>
            </a:r>
            <a:r>
              <a:rPr lang="en-US" altLang="en-US" sz="2000" baseline="-25000">
                <a:latin typeface="Arial" pitchFamily="34" charset="0"/>
              </a:rPr>
              <a:t>1</a:t>
            </a:r>
          </a:p>
        </p:txBody>
      </p:sp>
      <p:sp>
        <p:nvSpPr>
          <p:cNvPr id="258111" name="Text Box 63"/>
          <p:cNvSpPr txBox="1">
            <a:spLocks noChangeArrowheads="1"/>
          </p:cNvSpPr>
          <p:nvPr/>
        </p:nvSpPr>
        <p:spPr bwMode="auto">
          <a:xfrm>
            <a:off x="0" y="2479675"/>
            <a:ext cx="44767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itchFamily="34" charset="0"/>
              </a:rPr>
              <a:t>x</a:t>
            </a:r>
            <a:r>
              <a:rPr lang="en-US" altLang="en-US" sz="2000" baseline="-25000">
                <a:latin typeface="Arial" pitchFamily="34" charset="0"/>
              </a:rPr>
              <a:t>2</a:t>
            </a:r>
          </a:p>
        </p:txBody>
      </p:sp>
      <p:sp>
        <p:nvSpPr>
          <p:cNvPr id="258113" name="Oval 65"/>
          <p:cNvSpPr>
            <a:spLocks noChangeArrowheads="1"/>
          </p:cNvSpPr>
          <p:nvPr/>
        </p:nvSpPr>
        <p:spPr bwMode="auto">
          <a:xfrm>
            <a:off x="971550" y="4938713"/>
            <a:ext cx="101600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114" name="Oval 66"/>
          <p:cNvSpPr>
            <a:spLocks noChangeArrowheads="1"/>
          </p:cNvSpPr>
          <p:nvPr/>
        </p:nvSpPr>
        <p:spPr bwMode="auto">
          <a:xfrm>
            <a:off x="1852613" y="4989513"/>
            <a:ext cx="100012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115" name="Oval 67"/>
          <p:cNvSpPr>
            <a:spLocks noChangeArrowheads="1"/>
          </p:cNvSpPr>
          <p:nvPr/>
        </p:nvSpPr>
        <p:spPr bwMode="auto">
          <a:xfrm>
            <a:off x="1506538" y="3876675"/>
            <a:ext cx="100012" cy="98425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8116" name="Freeform 68"/>
          <p:cNvSpPr>
            <a:spLocks/>
          </p:cNvSpPr>
          <p:nvPr/>
        </p:nvSpPr>
        <p:spPr bwMode="auto">
          <a:xfrm flipV="1">
            <a:off x="2919413" y="4470400"/>
            <a:ext cx="127000" cy="117475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17" name="Freeform 69"/>
          <p:cNvSpPr>
            <a:spLocks/>
          </p:cNvSpPr>
          <p:nvPr/>
        </p:nvSpPr>
        <p:spPr bwMode="auto">
          <a:xfrm flipV="1">
            <a:off x="2084388" y="3668713"/>
            <a:ext cx="128587" cy="117475"/>
          </a:xfrm>
          <a:custGeom>
            <a:avLst/>
            <a:gdLst>
              <a:gd name="T0" fmla="*/ 0 w 69"/>
              <a:gd name="T1" fmla="*/ 40 h 65"/>
              <a:gd name="T2" fmla="*/ 26 w 69"/>
              <a:gd name="T3" fmla="*/ 40 h 65"/>
              <a:gd name="T4" fmla="*/ 35 w 69"/>
              <a:gd name="T5" fmla="*/ 65 h 65"/>
              <a:gd name="T6" fmla="*/ 43 w 69"/>
              <a:gd name="T7" fmla="*/ 40 h 65"/>
              <a:gd name="T8" fmla="*/ 69 w 69"/>
              <a:gd name="T9" fmla="*/ 40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0"/>
                </a:moveTo>
                <a:lnTo>
                  <a:pt x="26" y="40"/>
                </a:lnTo>
                <a:lnTo>
                  <a:pt x="35" y="65"/>
                </a:lnTo>
                <a:lnTo>
                  <a:pt x="43" y="40"/>
                </a:lnTo>
                <a:lnTo>
                  <a:pt x="69" y="40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118" name="Oval 70"/>
          <p:cNvSpPr>
            <a:spLocks noChangeArrowheads="1"/>
          </p:cNvSpPr>
          <p:nvPr/>
        </p:nvSpPr>
        <p:spPr bwMode="auto">
          <a:xfrm>
            <a:off x="2009775" y="4411663"/>
            <a:ext cx="101600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58119" name="Group 71"/>
          <p:cNvGrpSpPr>
            <a:grpSpLocks/>
          </p:cNvGrpSpPr>
          <p:nvPr/>
        </p:nvGrpSpPr>
        <p:grpSpPr bwMode="auto">
          <a:xfrm>
            <a:off x="563563" y="2919413"/>
            <a:ext cx="3521075" cy="2519362"/>
            <a:chOff x="347" y="1829"/>
            <a:chExt cx="2218" cy="1587"/>
          </a:xfrm>
        </p:grpSpPr>
        <p:grpSp>
          <p:nvGrpSpPr>
            <p:cNvPr id="258120" name="Group 72"/>
            <p:cNvGrpSpPr>
              <a:grpSpLocks/>
            </p:cNvGrpSpPr>
            <p:nvPr/>
          </p:nvGrpSpPr>
          <p:grpSpPr bwMode="auto">
            <a:xfrm>
              <a:off x="347" y="1829"/>
              <a:ext cx="2218" cy="1587"/>
              <a:chOff x="347" y="1829"/>
              <a:chExt cx="2218" cy="1587"/>
            </a:xfrm>
          </p:grpSpPr>
          <p:sp>
            <p:nvSpPr>
              <p:cNvPr id="258121" name="Oval 73"/>
              <p:cNvSpPr>
                <a:spLocks noChangeArrowheads="1"/>
              </p:cNvSpPr>
              <p:nvPr/>
            </p:nvSpPr>
            <p:spPr bwMode="auto">
              <a:xfrm rot="921498">
                <a:off x="960" y="242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2" name="Oval 74"/>
              <p:cNvSpPr>
                <a:spLocks noChangeArrowheads="1"/>
              </p:cNvSpPr>
              <p:nvPr/>
            </p:nvSpPr>
            <p:spPr bwMode="auto">
              <a:xfrm rot="921498">
                <a:off x="783" y="232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3" name="Oval 75"/>
              <p:cNvSpPr>
                <a:spLocks noChangeArrowheads="1"/>
              </p:cNvSpPr>
              <p:nvPr/>
            </p:nvSpPr>
            <p:spPr bwMode="auto">
              <a:xfrm rot="921498">
                <a:off x="1094" y="265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4" name="Oval 76"/>
              <p:cNvSpPr>
                <a:spLocks noChangeArrowheads="1"/>
              </p:cNvSpPr>
              <p:nvPr/>
            </p:nvSpPr>
            <p:spPr bwMode="auto">
              <a:xfrm rot="921498">
                <a:off x="1161" y="277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5" name="Oval 77"/>
              <p:cNvSpPr>
                <a:spLocks noChangeArrowheads="1"/>
              </p:cNvSpPr>
              <p:nvPr/>
            </p:nvSpPr>
            <p:spPr bwMode="auto">
              <a:xfrm rot="921498">
                <a:off x="1034" y="286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6" name="Oval 78"/>
              <p:cNvSpPr>
                <a:spLocks noChangeArrowheads="1"/>
              </p:cNvSpPr>
              <p:nvPr/>
            </p:nvSpPr>
            <p:spPr bwMode="auto">
              <a:xfrm rot="921498">
                <a:off x="1229" y="3254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7" name="Oval 79"/>
              <p:cNvSpPr>
                <a:spLocks noChangeArrowheads="1"/>
              </p:cNvSpPr>
              <p:nvPr/>
            </p:nvSpPr>
            <p:spPr bwMode="auto">
              <a:xfrm rot="921498">
                <a:off x="1177" y="3105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8" name="Oval 80"/>
              <p:cNvSpPr>
                <a:spLocks noChangeArrowheads="1"/>
              </p:cNvSpPr>
              <p:nvPr/>
            </p:nvSpPr>
            <p:spPr bwMode="auto">
              <a:xfrm rot="921498">
                <a:off x="1478" y="2731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29" name="Oval 81"/>
              <p:cNvSpPr>
                <a:spLocks noChangeArrowheads="1"/>
              </p:cNvSpPr>
              <p:nvPr/>
            </p:nvSpPr>
            <p:spPr bwMode="auto">
              <a:xfrm rot="921498">
                <a:off x="829" y="288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0" name="Oval 82"/>
              <p:cNvSpPr>
                <a:spLocks noChangeArrowheads="1"/>
              </p:cNvSpPr>
              <p:nvPr/>
            </p:nvSpPr>
            <p:spPr bwMode="auto">
              <a:xfrm rot="921498">
                <a:off x="677" y="251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1" name="Oval 83"/>
              <p:cNvSpPr>
                <a:spLocks noChangeArrowheads="1"/>
              </p:cNvSpPr>
              <p:nvPr/>
            </p:nvSpPr>
            <p:spPr bwMode="auto">
              <a:xfrm rot="921498">
                <a:off x="896" y="3097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2" name="Oval 84"/>
              <p:cNvSpPr>
                <a:spLocks noChangeArrowheads="1"/>
              </p:cNvSpPr>
              <p:nvPr/>
            </p:nvSpPr>
            <p:spPr bwMode="auto">
              <a:xfrm rot="921498">
                <a:off x="903" y="321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3" name="Oval 85"/>
              <p:cNvSpPr>
                <a:spLocks noChangeArrowheads="1"/>
              </p:cNvSpPr>
              <p:nvPr/>
            </p:nvSpPr>
            <p:spPr bwMode="auto">
              <a:xfrm rot="921498">
                <a:off x="1191" y="2459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4" name="Oval 86"/>
              <p:cNvSpPr>
                <a:spLocks noChangeArrowheads="1"/>
              </p:cNvSpPr>
              <p:nvPr/>
            </p:nvSpPr>
            <p:spPr bwMode="auto">
              <a:xfrm rot="921498">
                <a:off x="884" y="276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5" name="Oval 87"/>
              <p:cNvSpPr>
                <a:spLocks noChangeArrowheads="1"/>
              </p:cNvSpPr>
              <p:nvPr/>
            </p:nvSpPr>
            <p:spPr bwMode="auto">
              <a:xfrm rot="921498">
                <a:off x="535" y="236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6" name="Oval 88"/>
              <p:cNvSpPr>
                <a:spLocks noChangeArrowheads="1"/>
              </p:cNvSpPr>
              <p:nvPr/>
            </p:nvSpPr>
            <p:spPr bwMode="auto">
              <a:xfrm rot="921498">
                <a:off x="1148" y="226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7" name="Oval 89"/>
              <p:cNvSpPr>
                <a:spLocks noChangeArrowheads="1"/>
              </p:cNvSpPr>
              <p:nvPr/>
            </p:nvSpPr>
            <p:spPr bwMode="auto">
              <a:xfrm rot="921498">
                <a:off x="1067" y="2981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8" name="Oval 90"/>
              <p:cNvSpPr>
                <a:spLocks noChangeArrowheads="1"/>
              </p:cNvSpPr>
              <p:nvPr/>
            </p:nvSpPr>
            <p:spPr bwMode="auto">
              <a:xfrm rot="921498">
                <a:off x="1453" y="316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39" name="Oval 91"/>
              <p:cNvSpPr>
                <a:spLocks noChangeArrowheads="1"/>
              </p:cNvSpPr>
              <p:nvPr/>
            </p:nvSpPr>
            <p:spPr bwMode="auto">
              <a:xfrm rot="921498">
                <a:off x="535" y="2733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40" name="Oval 92"/>
              <p:cNvSpPr>
                <a:spLocks noChangeArrowheads="1"/>
              </p:cNvSpPr>
              <p:nvPr/>
            </p:nvSpPr>
            <p:spPr bwMode="auto">
              <a:xfrm rot="921498">
                <a:off x="876" y="2564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41" name="Oval 93"/>
              <p:cNvSpPr>
                <a:spLocks noChangeArrowheads="1"/>
              </p:cNvSpPr>
              <p:nvPr/>
            </p:nvSpPr>
            <p:spPr bwMode="auto">
              <a:xfrm rot="921498">
                <a:off x="347" y="289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42" name="Oval 94"/>
              <p:cNvSpPr>
                <a:spLocks noChangeArrowheads="1"/>
              </p:cNvSpPr>
              <p:nvPr/>
            </p:nvSpPr>
            <p:spPr bwMode="auto">
              <a:xfrm rot="921498">
                <a:off x="351" y="268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43" name="Oval 95"/>
              <p:cNvSpPr>
                <a:spLocks noChangeArrowheads="1"/>
              </p:cNvSpPr>
              <p:nvPr/>
            </p:nvSpPr>
            <p:spPr bwMode="auto">
              <a:xfrm rot="921498">
                <a:off x="1507" y="3070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44" name="Freeform 96"/>
              <p:cNvSpPr>
                <a:spLocks/>
              </p:cNvSpPr>
              <p:nvPr/>
            </p:nvSpPr>
            <p:spPr bwMode="auto">
              <a:xfrm rot="921498" flipV="1">
                <a:off x="1285" y="2343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45" name="Freeform 97"/>
              <p:cNvSpPr>
                <a:spLocks/>
              </p:cNvSpPr>
              <p:nvPr/>
            </p:nvSpPr>
            <p:spPr bwMode="auto">
              <a:xfrm rot="921498" flipV="1">
                <a:off x="1469" y="240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46" name="Freeform 98"/>
              <p:cNvSpPr>
                <a:spLocks/>
              </p:cNvSpPr>
              <p:nvPr/>
            </p:nvSpPr>
            <p:spPr bwMode="auto">
              <a:xfrm rot="921498" flipV="1">
                <a:off x="1536" y="2519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47" name="Freeform 99"/>
              <p:cNvSpPr>
                <a:spLocks/>
              </p:cNvSpPr>
              <p:nvPr/>
            </p:nvSpPr>
            <p:spPr bwMode="auto">
              <a:xfrm rot="921498" flipV="1">
                <a:off x="1582" y="1856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48" name="Freeform 100"/>
              <p:cNvSpPr>
                <a:spLocks/>
              </p:cNvSpPr>
              <p:nvPr/>
            </p:nvSpPr>
            <p:spPr bwMode="auto">
              <a:xfrm rot="921498" flipV="1">
                <a:off x="1670" y="2755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49" name="Freeform 101"/>
              <p:cNvSpPr>
                <a:spLocks/>
              </p:cNvSpPr>
              <p:nvPr/>
            </p:nvSpPr>
            <p:spPr bwMode="auto">
              <a:xfrm rot="921498" flipV="1">
                <a:off x="1805" y="299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0" name="Freeform 102"/>
              <p:cNvSpPr>
                <a:spLocks/>
              </p:cNvSpPr>
              <p:nvPr/>
            </p:nvSpPr>
            <p:spPr bwMode="auto">
              <a:xfrm rot="921498" flipV="1">
                <a:off x="1892" y="2147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1" name="Freeform 103"/>
              <p:cNvSpPr>
                <a:spLocks/>
              </p:cNvSpPr>
              <p:nvPr/>
            </p:nvSpPr>
            <p:spPr bwMode="auto">
              <a:xfrm rot="921498" flipV="1">
                <a:off x="1548" y="2842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2" name="Freeform 104"/>
              <p:cNvSpPr>
                <a:spLocks/>
              </p:cNvSpPr>
              <p:nvPr/>
            </p:nvSpPr>
            <p:spPr bwMode="auto">
              <a:xfrm rot="921498" flipV="1">
                <a:off x="2485" y="2273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3" name="Freeform 105"/>
              <p:cNvSpPr>
                <a:spLocks/>
              </p:cNvSpPr>
              <p:nvPr/>
            </p:nvSpPr>
            <p:spPr bwMode="auto">
              <a:xfrm rot="921498" flipV="1">
                <a:off x="1472" y="2650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4" name="Freeform 106"/>
              <p:cNvSpPr>
                <a:spLocks/>
              </p:cNvSpPr>
              <p:nvPr/>
            </p:nvSpPr>
            <p:spPr bwMode="auto">
              <a:xfrm rot="921498" flipV="1">
                <a:off x="2133" y="1829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5" name="Freeform 107"/>
              <p:cNvSpPr>
                <a:spLocks/>
              </p:cNvSpPr>
              <p:nvPr/>
            </p:nvSpPr>
            <p:spPr bwMode="auto">
              <a:xfrm rot="921498" flipV="1">
                <a:off x="1954" y="2417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6" name="Freeform 108"/>
              <p:cNvSpPr>
                <a:spLocks/>
              </p:cNvSpPr>
              <p:nvPr/>
            </p:nvSpPr>
            <p:spPr bwMode="auto">
              <a:xfrm rot="921498" flipV="1">
                <a:off x="1713" y="2519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7" name="Freeform 109"/>
              <p:cNvSpPr>
                <a:spLocks/>
              </p:cNvSpPr>
              <p:nvPr/>
            </p:nvSpPr>
            <p:spPr bwMode="auto">
              <a:xfrm rot="921498" flipV="1">
                <a:off x="1828" y="2313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8" name="Freeform 110"/>
              <p:cNvSpPr>
                <a:spLocks/>
              </p:cNvSpPr>
              <p:nvPr/>
            </p:nvSpPr>
            <p:spPr bwMode="auto">
              <a:xfrm rot="921498" flipV="1">
                <a:off x="2208" y="2214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59" name="Freeform 111"/>
              <p:cNvSpPr>
                <a:spLocks/>
              </p:cNvSpPr>
              <p:nvPr/>
            </p:nvSpPr>
            <p:spPr bwMode="auto">
              <a:xfrm rot="921498" flipV="1">
                <a:off x="1777" y="200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60" name="Oval 112"/>
              <p:cNvSpPr>
                <a:spLocks noChangeArrowheads="1"/>
              </p:cNvSpPr>
              <p:nvPr/>
            </p:nvSpPr>
            <p:spPr bwMode="auto">
              <a:xfrm rot="921498">
                <a:off x="823" y="193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61" name="Oval 113"/>
              <p:cNvSpPr>
                <a:spLocks noChangeArrowheads="1"/>
              </p:cNvSpPr>
              <p:nvPr/>
            </p:nvSpPr>
            <p:spPr bwMode="auto">
              <a:xfrm rot="921498">
                <a:off x="1347" y="2767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62" name="Oval 114"/>
              <p:cNvSpPr>
                <a:spLocks noChangeArrowheads="1"/>
              </p:cNvSpPr>
              <p:nvPr/>
            </p:nvSpPr>
            <p:spPr bwMode="auto">
              <a:xfrm rot="921498">
                <a:off x="1363" y="3130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63" name="Oval 115"/>
              <p:cNvSpPr>
                <a:spLocks noChangeArrowheads="1"/>
              </p:cNvSpPr>
              <p:nvPr/>
            </p:nvSpPr>
            <p:spPr bwMode="auto">
              <a:xfrm rot="921498">
                <a:off x="882" y="2087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64" name="Oval 116"/>
              <p:cNvSpPr>
                <a:spLocks noChangeArrowheads="1"/>
              </p:cNvSpPr>
              <p:nvPr/>
            </p:nvSpPr>
            <p:spPr bwMode="auto">
              <a:xfrm rot="921498">
                <a:off x="1265" y="2959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65" name="Oval 117"/>
              <p:cNvSpPr>
                <a:spLocks noChangeArrowheads="1"/>
              </p:cNvSpPr>
              <p:nvPr/>
            </p:nvSpPr>
            <p:spPr bwMode="auto">
              <a:xfrm rot="921498">
                <a:off x="1423" y="2865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66" name="Oval 118"/>
              <p:cNvSpPr>
                <a:spLocks noChangeArrowheads="1"/>
              </p:cNvSpPr>
              <p:nvPr/>
            </p:nvSpPr>
            <p:spPr bwMode="auto">
              <a:xfrm rot="921498">
                <a:off x="1268" y="3335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67" name="Freeform 119"/>
              <p:cNvSpPr>
                <a:spLocks/>
              </p:cNvSpPr>
              <p:nvPr/>
            </p:nvSpPr>
            <p:spPr bwMode="auto">
              <a:xfrm rot="921498" flipV="1">
                <a:off x="2143" y="2598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68" name="Freeform 120"/>
              <p:cNvSpPr>
                <a:spLocks/>
              </p:cNvSpPr>
              <p:nvPr/>
            </p:nvSpPr>
            <p:spPr bwMode="auto">
              <a:xfrm rot="921498" flipV="1">
                <a:off x="1703" y="309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69" name="Freeform 121"/>
              <p:cNvSpPr>
                <a:spLocks/>
              </p:cNvSpPr>
              <p:nvPr/>
            </p:nvSpPr>
            <p:spPr bwMode="auto">
              <a:xfrm rot="921498" flipV="1">
                <a:off x="2277" y="2834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70" name="Freeform 122"/>
              <p:cNvSpPr>
                <a:spLocks/>
              </p:cNvSpPr>
              <p:nvPr/>
            </p:nvSpPr>
            <p:spPr bwMode="auto">
              <a:xfrm rot="921498" flipV="1">
                <a:off x="1920" y="2962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8171" name="Freeform 123"/>
            <p:cNvSpPr>
              <a:spLocks/>
            </p:cNvSpPr>
            <p:nvPr/>
          </p:nvSpPr>
          <p:spPr bwMode="auto">
            <a:xfrm rot="921498" flipV="1">
              <a:off x="1338" y="2523"/>
              <a:ext cx="80" cy="74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0000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8172" name="Group 124"/>
          <p:cNvGrpSpPr>
            <a:grpSpLocks/>
          </p:cNvGrpSpPr>
          <p:nvPr/>
        </p:nvGrpSpPr>
        <p:grpSpPr bwMode="auto">
          <a:xfrm>
            <a:off x="5108575" y="2927350"/>
            <a:ext cx="3521075" cy="2519363"/>
            <a:chOff x="347" y="1829"/>
            <a:chExt cx="2218" cy="1587"/>
          </a:xfrm>
        </p:grpSpPr>
        <p:grpSp>
          <p:nvGrpSpPr>
            <p:cNvPr id="258173" name="Group 125"/>
            <p:cNvGrpSpPr>
              <a:grpSpLocks/>
            </p:cNvGrpSpPr>
            <p:nvPr/>
          </p:nvGrpSpPr>
          <p:grpSpPr bwMode="auto">
            <a:xfrm>
              <a:off x="347" y="1829"/>
              <a:ext cx="2218" cy="1587"/>
              <a:chOff x="347" y="1829"/>
              <a:chExt cx="2218" cy="1587"/>
            </a:xfrm>
          </p:grpSpPr>
          <p:sp>
            <p:nvSpPr>
              <p:cNvPr id="258174" name="Oval 126"/>
              <p:cNvSpPr>
                <a:spLocks noChangeArrowheads="1"/>
              </p:cNvSpPr>
              <p:nvPr/>
            </p:nvSpPr>
            <p:spPr bwMode="auto">
              <a:xfrm rot="921498">
                <a:off x="960" y="242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75" name="Oval 127"/>
              <p:cNvSpPr>
                <a:spLocks noChangeArrowheads="1"/>
              </p:cNvSpPr>
              <p:nvPr/>
            </p:nvSpPr>
            <p:spPr bwMode="auto">
              <a:xfrm rot="921498">
                <a:off x="783" y="232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76" name="Oval 128"/>
              <p:cNvSpPr>
                <a:spLocks noChangeArrowheads="1"/>
              </p:cNvSpPr>
              <p:nvPr/>
            </p:nvSpPr>
            <p:spPr bwMode="auto">
              <a:xfrm rot="921498">
                <a:off x="1094" y="265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77" name="Oval 129"/>
              <p:cNvSpPr>
                <a:spLocks noChangeArrowheads="1"/>
              </p:cNvSpPr>
              <p:nvPr/>
            </p:nvSpPr>
            <p:spPr bwMode="auto">
              <a:xfrm rot="921498">
                <a:off x="1161" y="277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78" name="Oval 130"/>
              <p:cNvSpPr>
                <a:spLocks noChangeArrowheads="1"/>
              </p:cNvSpPr>
              <p:nvPr/>
            </p:nvSpPr>
            <p:spPr bwMode="auto">
              <a:xfrm rot="921498">
                <a:off x="1034" y="286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79" name="Oval 131"/>
              <p:cNvSpPr>
                <a:spLocks noChangeArrowheads="1"/>
              </p:cNvSpPr>
              <p:nvPr/>
            </p:nvSpPr>
            <p:spPr bwMode="auto">
              <a:xfrm rot="921498">
                <a:off x="1229" y="3254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0" name="Oval 132"/>
              <p:cNvSpPr>
                <a:spLocks noChangeArrowheads="1"/>
              </p:cNvSpPr>
              <p:nvPr/>
            </p:nvSpPr>
            <p:spPr bwMode="auto">
              <a:xfrm rot="921498">
                <a:off x="1177" y="3105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1" name="Oval 133"/>
              <p:cNvSpPr>
                <a:spLocks noChangeArrowheads="1"/>
              </p:cNvSpPr>
              <p:nvPr/>
            </p:nvSpPr>
            <p:spPr bwMode="auto">
              <a:xfrm rot="921498">
                <a:off x="1478" y="2731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2" name="Oval 134"/>
              <p:cNvSpPr>
                <a:spLocks noChangeArrowheads="1"/>
              </p:cNvSpPr>
              <p:nvPr/>
            </p:nvSpPr>
            <p:spPr bwMode="auto">
              <a:xfrm rot="921498">
                <a:off x="829" y="288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3" name="Oval 135"/>
              <p:cNvSpPr>
                <a:spLocks noChangeArrowheads="1"/>
              </p:cNvSpPr>
              <p:nvPr/>
            </p:nvSpPr>
            <p:spPr bwMode="auto">
              <a:xfrm rot="921498">
                <a:off x="677" y="251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4" name="Oval 136"/>
              <p:cNvSpPr>
                <a:spLocks noChangeArrowheads="1"/>
              </p:cNvSpPr>
              <p:nvPr/>
            </p:nvSpPr>
            <p:spPr bwMode="auto">
              <a:xfrm rot="921498">
                <a:off x="896" y="3097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5" name="Oval 137"/>
              <p:cNvSpPr>
                <a:spLocks noChangeArrowheads="1"/>
              </p:cNvSpPr>
              <p:nvPr/>
            </p:nvSpPr>
            <p:spPr bwMode="auto">
              <a:xfrm rot="921498">
                <a:off x="903" y="321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6" name="Oval 138"/>
              <p:cNvSpPr>
                <a:spLocks noChangeArrowheads="1"/>
              </p:cNvSpPr>
              <p:nvPr/>
            </p:nvSpPr>
            <p:spPr bwMode="auto">
              <a:xfrm rot="921498">
                <a:off x="1191" y="2459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7" name="Oval 139"/>
              <p:cNvSpPr>
                <a:spLocks noChangeArrowheads="1"/>
              </p:cNvSpPr>
              <p:nvPr/>
            </p:nvSpPr>
            <p:spPr bwMode="auto">
              <a:xfrm rot="921498">
                <a:off x="884" y="276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8" name="Oval 140"/>
              <p:cNvSpPr>
                <a:spLocks noChangeArrowheads="1"/>
              </p:cNvSpPr>
              <p:nvPr/>
            </p:nvSpPr>
            <p:spPr bwMode="auto">
              <a:xfrm rot="921498">
                <a:off x="535" y="236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89" name="Oval 141"/>
              <p:cNvSpPr>
                <a:spLocks noChangeArrowheads="1"/>
              </p:cNvSpPr>
              <p:nvPr/>
            </p:nvSpPr>
            <p:spPr bwMode="auto">
              <a:xfrm rot="921498">
                <a:off x="1148" y="226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0" name="Oval 142"/>
              <p:cNvSpPr>
                <a:spLocks noChangeArrowheads="1"/>
              </p:cNvSpPr>
              <p:nvPr/>
            </p:nvSpPr>
            <p:spPr bwMode="auto">
              <a:xfrm rot="921498">
                <a:off x="1067" y="2981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1" name="Oval 143"/>
              <p:cNvSpPr>
                <a:spLocks noChangeArrowheads="1"/>
              </p:cNvSpPr>
              <p:nvPr/>
            </p:nvSpPr>
            <p:spPr bwMode="auto">
              <a:xfrm rot="921498">
                <a:off x="1453" y="316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2" name="Oval 144"/>
              <p:cNvSpPr>
                <a:spLocks noChangeArrowheads="1"/>
              </p:cNvSpPr>
              <p:nvPr/>
            </p:nvSpPr>
            <p:spPr bwMode="auto">
              <a:xfrm rot="921498">
                <a:off x="535" y="2733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3" name="Oval 145"/>
              <p:cNvSpPr>
                <a:spLocks noChangeArrowheads="1"/>
              </p:cNvSpPr>
              <p:nvPr/>
            </p:nvSpPr>
            <p:spPr bwMode="auto">
              <a:xfrm rot="921498">
                <a:off x="876" y="2564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4" name="Oval 146"/>
              <p:cNvSpPr>
                <a:spLocks noChangeArrowheads="1"/>
              </p:cNvSpPr>
              <p:nvPr/>
            </p:nvSpPr>
            <p:spPr bwMode="auto">
              <a:xfrm rot="921498">
                <a:off x="347" y="289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5" name="Oval 147"/>
              <p:cNvSpPr>
                <a:spLocks noChangeArrowheads="1"/>
              </p:cNvSpPr>
              <p:nvPr/>
            </p:nvSpPr>
            <p:spPr bwMode="auto">
              <a:xfrm rot="921498">
                <a:off x="351" y="268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6" name="Oval 148"/>
              <p:cNvSpPr>
                <a:spLocks noChangeArrowheads="1"/>
              </p:cNvSpPr>
              <p:nvPr/>
            </p:nvSpPr>
            <p:spPr bwMode="auto">
              <a:xfrm rot="921498">
                <a:off x="1507" y="3070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197" name="Freeform 149"/>
              <p:cNvSpPr>
                <a:spLocks/>
              </p:cNvSpPr>
              <p:nvPr/>
            </p:nvSpPr>
            <p:spPr bwMode="auto">
              <a:xfrm rot="921498" flipV="1">
                <a:off x="1285" y="2343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98" name="Freeform 150"/>
              <p:cNvSpPr>
                <a:spLocks/>
              </p:cNvSpPr>
              <p:nvPr/>
            </p:nvSpPr>
            <p:spPr bwMode="auto">
              <a:xfrm rot="921498" flipV="1">
                <a:off x="1469" y="240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99" name="Freeform 151"/>
              <p:cNvSpPr>
                <a:spLocks/>
              </p:cNvSpPr>
              <p:nvPr/>
            </p:nvSpPr>
            <p:spPr bwMode="auto">
              <a:xfrm rot="921498" flipV="1">
                <a:off x="1536" y="2519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0" name="Freeform 152"/>
              <p:cNvSpPr>
                <a:spLocks/>
              </p:cNvSpPr>
              <p:nvPr/>
            </p:nvSpPr>
            <p:spPr bwMode="auto">
              <a:xfrm rot="921498" flipV="1">
                <a:off x="1582" y="1856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1" name="Freeform 153"/>
              <p:cNvSpPr>
                <a:spLocks/>
              </p:cNvSpPr>
              <p:nvPr/>
            </p:nvSpPr>
            <p:spPr bwMode="auto">
              <a:xfrm rot="921498" flipV="1">
                <a:off x="1670" y="2755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2" name="Freeform 154"/>
              <p:cNvSpPr>
                <a:spLocks/>
              </p:cNvSpPr>
              <p:nvPr/>
            </p:nvSpPr>
            <p:spPr bwMode="auto">
              <a:xfrm rot="921498" flipV="1">
                <a:off x="1805" y="299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3" name="Freeform 155"/>
              <p:cNvSpPr>
                <a:spLocks/>
              </p:cNvSpPr>
              <p:nvPr/>
            </p:nvSpPr>
            <p:spPr bwMode="auto">
              <a:xfrm rot="921498" flipV="1">
                <a:off x="1892" y="2147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4" name="Freeform 156"/>
              <p:cNvSpPr>
                <a:spLocks/>
              </p:cNvSpPr>
              <p:nvPr/>
            </p:nvSpPr>
            <p:spPr bwMode="auto">
              <a:xfrm rot="921498" flipV="1">
                <a:off x="1548" y="2842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5" name="Freeform 157"/>
              <p:cNvSpPr>
                <a:spLocks/>
              </p:cNvSpPr>
              <p:nvPr/>
            </p:nvSpPr>
            <p:spPr bwMode="auto">
              <a:xfrm rot="921498" flipV="1">
                <a:off x="2485" y="2273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6" name="Freeform 158"/>
              <p:cNvSpPr>
                <a:spLocks/>
              </p:cNvSpPr>
              <p:nvPr/>
            </p:nvSpPr>
            <p:spPr bwMode="auto">
              <a:xfrm rot="921498" flipV="1">
                <a:off x="1472" y="2650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7" name="Freeform 159"/>
              <p:cNvSpPr>
                <a:spLocks/>
              </p:cNvSpPr>
              <p:nvPr/>
            </p:nvSpPr>
            <p:spPr bwMode="auto">
              <a:xfrm rot="921498" flipV="1">
                <a:off x="2133" y="1829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8" name="Freeform 160"/>
              <p:cNvSpPr>
                <a:spLocks/>
              </p:cNvSpPr>
              <p:nvPr/>
            </p:nvSpPr>
            <p:spPr bwMode="auto">
              <a:xfrm rot="921498" flipV="1">
                <a:off x="1954" y="2417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09" name="Freeform 161"/>
              <p:cNvSpPr>
                <a:spLocks/>
              </p:cNvSpPr>
              <p:nvPr/>
            </p:nvSpPr>
            <p:spPr bwMode="auto">
              <a:xfrm rot="921498" flipV="1">
                <a:off x="1713" y="2519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10" name="Freeform 162"/>
              <p:cNvSpPr>
                <a:spLocks/>
              </p:cNvSpPr>
              <p:nvPr/>
            </p:nvSpPr>
            <p:spPr bwMode="auto">
              <a:xfrm rot="921498" flipV="1">
                <a:off x="1828" y="2313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11" name="Freeform 163"/>
              <p:cNvSpPr>
                <a:spLocks/>
              </p:cNvSpPr>
              <p:nvPr/>
            </p:nvSpPr>
            <p:spPr bwMode="auto">
              <a:xfrm rot="921498" flipV="1">
                <a:off x="2208" y="2214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12" name="Freeform 164"/>
              <p:cNvSpPr>
                <a:spLocks/>
              </p:cNvSpPr>
              <p:nvPr/>
            </p:nvSpPr>
            <p:spPr bwMode="auto">
              <a:xfrm rot="921498" flipV="1">
                <a:off x="1777" y="200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13" name="Oval 165"/>
              <p:cNvSpPr>
                <a:spLocks noChangeArrowheads="1"/>
              </p:cNvSpPr>
              <p:nvPr/>
            </p:nvSpPr>
            <p:spPr bwMode="auto">
              <a:xfrm rot="921498">
                <a:off x="823" y="193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14" name="Oval 166"/>
              <p:cNvSpPr>
                <a:spLocks noChangeArrowheads="1"/>
              </p:cNvSpPr>
              <p:nvPr/>
            </p:nvSpPr>
            <p:spPr bwMode="auto">
              <a:xfrm rot="921498">
                <a:off x="1347" y="2767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15" name="Oval 167"/>
              <p:cNvSpPr>
                <a:spLocks noChangeArrowheads="1"/>
              </p:cNvSpPr>
              <p:nvPr/>
            </p:nvSpPr>
            <p:spPr bwMode="auto">
              <a:xfrm rot="921498">
                <a:off x="1363" y="3130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16" name="Oval 168"/>
              <p:cNvSpPr>
                <a:spLocks noChangeArrowheads="1"/>
              </p:cNvSpPr>
              <p:nvPr/>
            </p:nvSpPr>
            <p:spPr bwMode="auto">
              <a:xfrm rot="921498">
                <a:off x="882" y="2087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17" name="Oval 169"/>
              <p:cNvSpPr>
                <a:spLocks noChangeArrowheads="1"/>
              </p:cNvSpPr>
              <p:nvPr/>
            </p:nvSpPr>
            <p:spPr bwMode="auto">
              <a:xfrm rot="921498">
                <a:off x="1265" y="2959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18" name="Oval 170"/>
              <p:cNvSpPr>
                <a:spLocks noChangeArrowheads="1"/>
              </p:cNvSpPr>
              <p:nvPr/>
            </p:nvSpPr>
            <p:spPr bwMode="auto">
              <a:xfrm rot="921498">
                <a:off x="1423" y="2865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19" name="Oval 171"/>
              <p:cNvSpPr>
                <a:spLocks noChangeArrowheads="1"/>
              </p:cNvSpPr>
              <p:nvPr/>
            </p:nvSpPr>
            <p:spPr bwMode="auto">
              <a:xfrm rot="921498">
                <a:off x="1268" y="3335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220" name="Freeform 172"/>
              <p:cNvSpPr>
                <a:spLocks/>
              </p:cNvSpPr>
              <p:nvPr/>
            </p:nvSpPr>
            <p:spPr bwMode="auto">
              <a:xfrm rot="921498" flipV="1">
                <a:off x="2143" y="2598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21" name="Freeform 173"/>
              <p:cNvSpPr>
                <a:spLocks/>
              </p:cNvSpPr>
              <p:nvPr/>
            </p:nvSpPr>
            <p:spPr bwMode="auto">
              <a:xfrm rot="921498" flipV="1">
                <a:off x="1703" y="309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22" name="Freeform 174"/>
              <p:cNvSpPr>
                <a:spLocks/>
              </p:cNvSpPr>
              <p:nvPr/>
            </p:nvSpPr>
            <p:spPr bwMode="auto">
              <a:xfrm rot="921498" flipV="1">
                <a:off x="2277" y="2834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23" name="Freeform 175"/>
              <p:cNvSpPr>
                <a:spLocks/>
              </p:cNvSpPr>
              <p:nvPr/>
            </p:nvSpPr>
            <p:spPr bwMode="auto">
              <a:xfrm rot="921498" flipV="1">
                <a:off x="1920" y="2962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8224" name="Freeform 176"/>
            <p:cNvSpPr>
              <a:spLocks/>
            </p:cNvSpPr>
            <p:nvPr/>
          </p:nvSpPr>
          <p:spPr bwMode="auto">
            <a:xfrm rot="921498" flipV="1">
              <a:off x="1338" y="2523"/>
              <a:ext cx="80" cy="74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0000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22</a:t>
            </a:fld>
            <a:endParaRPr lang="en-US"/>
          </a:p>
        </p:txBody>
      </p:sp>
      <p:grpSp>
        <p:nvGrpSpPr>
          <p:cNvPr id="178" name="Group 62"/>
          <p:cNvGrpSpPr>
            <a:grpSpLocks/>
          </p:cNvGrpSpPr>
          <p:nvPr/>
        </p:nvGrpSpPr>
        <p:grpSpPr bwMode="auto">
          <a:xfrm>
            <a:off x="919163" y="2765425"/>
            <a:ext cx="7559675" cy="3321050"/>
            <a:chOff x="771" y="1606"/>
            <a:chExt cx="4762" cy="2092"/>
          </a:xfrm>
        </p:grpSpPr>
        <p:sp>
          <p:nvSpPr>
            <p:cNvPr id="179" name="Freeform 63"/>
            <p:cNvSpPr>
              <a:spLocks/>
            </p:cNvSpPr>
            <p:nvPr/>
          </p:nvSpPr>
          <p:spPr bwMode="auto">
            <a:xfrm>
              <a:off x="3278" y="2101"/>
              <a:ext cx="2255" cy="888"/>
            </a:xfrm>
            <a:custGeom>
              <a:avLst/>
              <a:gdLst>
                <a:gd name="T0" fmla="*/ 2255 w 2255"/>
                <a:gd name="T1" fmla="*/ 747 h 888"/>
                <a:gd name="T2" fmla="*/ 1590 w 2255"/>
                <a:gd name="T3" fmla="*/ 868 h 888"/>
                <a:gd name="T4" fmla="*/ 1030 w 2255"/>
                <a:gd name="T5" fmla="*/ 868 h 888"/>
                <a:gd name="T6" fmla="*/ 916 w 2255"/>
                <a:gd name="T7" fmla="*/ 763 h 888"/>
                <a:gd name="T8" fmla="*/ 1087 w 2255"/>
                <a:gd name="T9" fmla="*/ 601 h 888"/>
                <a:gd name="T10" fmla="*/ 997 w 2255"/>
                <a:gd name="T11" fmla="*/ 406 h 888"/>
                <a:gd name="T12" fmla="*/ 551 w 2255"/>
                <a:gd name="T13" fmla="*/ 187 h 888"/>
                <a:gd name="T14" fmla="*/ 0 w 2255"/>
                <a:gd name="T15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55" h="888">
                  <a:moveTo>
                    <a:pt x="2255" y="747"/>
                  </a:moveTo>
                  <a:cubicBezTo>
                    <a:pt x="2024" y="797"/>
                    <a:pt x="1794" y="848"/>
                    <a:pt x="1590" y="868"/>
                  </a:cubicBezTo>
                  <a:cubicBezTo>
                    <a:pt x="1386" y="888"/>
                    <a:pt x="1142" y="885"/>
                    <a:pt x="1030" y="868"/>
                  </a:cubicBezTo>
                  <a:cubicBezTo>
                    <a:pt x="918" y="851"/>
                    <a:pt x="907" y="807"/>
                    <a:pt x="916" y="763"/>
                  </a:cubicBezTo>
                  <a:cubicBezTo>
                    <a:pt x="925" y="719"/>
                    <a:pt x="1074" y="660"/>
                    <a:pt x="1087" y="601"/>
                  </a:cubicBezTo>
                  <a:cubicBezTo>
                    <a:pt x="1100" y="542"/>
                    <a:pt x="1086" y="475"/>
                    <a:pt x="997" y="406"/>
                  </a:cubicBezTo>
                  <a:cubicBezTo>
                    <a:pt x="908" y="337"/>
                    <a:pt x="717" y="255"/>
                    <a:pt x="551" y="187"/>
                  </a:cubicBezTo>
                  <a:cubicBezTo>
                    <a:pt x="385" y="119"/>
                    <a:pt x="192" y="59"/>
                    <a:pt x="0" y="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Line 64"/>
            <p:cNvSpPr>
              <a:spLocks noChangeShapeType="1"/>
            </p:cNvSpPr>
            <p:nvPr/>
          </p:nvSpPr>
          <p:spPr bwMode="auto">
            <a:xfrm>
              <a:off x="771" y="1606"/>
              <a:ext cx="1291" cy="20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1" name="Rectangle 177"/>
          <p:cNvSpPr>
            <a:spLocks noChangeArrowheads="1"/>
          </p:cNvSpPr>
          <p:nvPr/>
        </p:nvSpPr>
        <p:spPr bwMode="auto">
          <a:xfrm rot="3511855">
            <a:off x="-100013" y="3292476"/>
            <a:ext cx="358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 = 1</a:t>
            </a:r>
          </a:p>
        </p:txBody>
      </p:sp>
      <p:sp>
        <p:nvSpPr>
          <p:cNvPr id="182" name="Text Box 178"/>
          <p:cNvSpPr txBox="1">
            <a:spLocks noChangeArrowheads="1"/>
          </p:cNvSpPr>
          <p:nvPr/>
        </p:nvSpPr>
        <p:spPr bwMode="auto">
          <a:xfrm>
            <a:off x="492125" y="5430838"/>
            <a:ext cx="1157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 &gt; 1</a:t>
            </a:r>
          </a:p>
        </p:txBody>
      </p:sp>
      <p:sp>
        <p:nvSpPr>
          <p:cNvPr id="183" name="Text Box 179"/>
          <p:cNvSpPr txBox="1">
            <a:spLocks noChangeArrowheads="1"/>
          </p:cNvSpPr>
          <p:nvPr/>
        </p:nvSpPr>
        <p:spPr bwMode="auto">
          <a:xfrm>
            <a:off x="2689225" y="2111375"/>
            <a:ext cx="1157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 &lt; 1</a:t>
            </a:r>
          </a:p>
        </p:txBody>
      </p:sp>
      <p:sp>
        <p:nvSpPr>
          <p:cNvPr id="184" name="Rectangle 180"/>
          <p:cNvSpPr>
            <a:spLocks noChangeArrowheads="1"/>
          </p:cNvSpPr>
          <p:nvPr/>
        </p:nvSpPr>
        <p:spPr bwMode="auto">
          <a:xfrm rot="1192462">
            <a:off x="4675188" y="3635375"/>
            <a:ext cx="358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 = 1</a:t>
            </a:r>
          </a:p>
        </p:txBody>
      </p:sp>
      <p:sp>
        <p:nvSpPr>
          <p:cNvPr id="185" name="Text Box 181"/>
          <p:cNvSpPr txBox="1">
            <a:spLocks noChangeArrowheads="1"/>
          </p:cNvSpPr>
          <p:nvPr/>
        </p:nvSpPr>
        <p:spPr bwMode="auto">
          <a:xfrm>
            <a:off x="5038725" y="5443538"/>
            <a:ext cx="1157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 &gt; 1</a:t>
            </a:r>
          </a:p>
        </p:txBody>
      </p:sp>
      <p:sp>
        <p:nvSpPr>
          <p:cNvPr id="186" name="Text Box 182"/>
          <p:cNvSpPr txBox="1">
            <a:spLocks noChangeArrowheads="1"/>
          </p:cNvSpPr>
          <p:nvPr/>
        </p:nvSpPr>
        <p:spPr bwMode="auto">
          <a:xfrm>
            <a:off x="7235825" y="2124075"/>
            <a:ext cx="1157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 &lt; 1</a:t>
            </a:r>
          </a:p>
        </p:txBody>
      </p:sp>
      <p:sp>
        <p:nvSpPr>
          <p:cNvPr id="187" name="Rectangle 38"/>
          <p:cNvSpPr txBox="1">
            <a:spLocks noChangeArrowheads="1"/>
          </p:cNvSpPr>
          <p:nvPr/>
        </p:nvSpPr>
        <p:spPr>
          <a:xfrm>
            <a:off x="1079500" y="3810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Move down the decision boundary: fewer False Positive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95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0" name="Rectangle 30"/>
          <p:cNvSpPr>
            <a:spLocks noChangeArrowheads="1"/>
          </p:cNvSpPr>
          <p:nvPr/>
        </p:nvSpPr>
        <p:spPr bwMode="auto">
          <a:xfrm>
            <a:off x="2268538" y="1949659"/>
            <a:ext cx="5572125" cy="381635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title"/>
          </p:nvPr>
        </p:nvSpPr>
        <p:spPr>
          <a:xfrm>
            <a:off x="850900" y="550863"/>
            <a:ext cx="7620000" cy="5334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ROC Curve</a:t>
            </a:r>
            <a:endParaRPr lang="fr-FR" altLang="en-US"/>
          </a:p>
        </p:txBody>
      </p:sp>
      <p:sp>
        <p:nvSpPr>
          <p:cNvPr id="266244" name="Line 4"/>
          <p:cNvSpPr>
            <a:spLocks noChangeShapeType="1"/>
          </p:cNvSpPr>
          <p:nvPr/>
        </p:nvSpPr>
        <p:spPr bwMode="auto">
          <a:xfrm flipV="1">
            <a:off x="2241550" y="1652796"/>
            <a:ext cx="0" cy="413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45" name="Text Box 5"/>
          <p:cNvSpPr txBox="1">
            <a:spLocks noChangeArrowheads="1"/>
          </p:cNvSpPr>
          <p:nvPr/>
        </p:nvSpPr>
        <p:spPr bwMode="auto">
          <a:xfrm>
            <a:off x="4033837" y="6017297"/>
            <a:ext cx="3676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fr-FR" altLang="en-US"/>
          </a:p>
        </p:txBody>
      </p:sp>
      <p:sp>
        <p:nvSpPr>
          <p:cNvPr id="266252" name="Text Box 12"/>
          <p:cNvSpPr txBox="1">
            <a:spLocks noChangeArrowheads="1"/>
          </p:cNvSpPr>
          <p:nvPr/>
        </p:nvSpPr>
        <p:spPr bwMode="auto">
          <a:xfrm>
            <a:off x="7400925" y="5748546"/>
            <a:ext cx="88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100%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482725" y="1735346"/>
            <a:ext cx="88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100%</a:t>
            </a:r>
          </a:p>
        </p:txBody>
      </p:sp>
      <p:sp>
        <p:nvSpPr>
          <p:cNvPr id="266254" name="Text Box 14"/>
          <p:cNvSpPr txBox="1">
            <a:spLocks noChangeArrowheads="1"/>
          </p:cNvSpPr>
          <p:nvPr/>
        </p:nvSpPr>
        <p:spPr bwMode="auto">
          <a:xfrm>
            <a:off x="134556" y="200951"/>
            <a:ext cx="1341438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i="1" dirty="0">
                <a:solidFill>
                  <a:schemeClr val="bg1">
                    <a:lumMod val="50000"/>
                  </a:schemeClr>
                </a:solidFill>
              </a:rPr>
              <a:t>For a given threshold on f(x),    you get a point on the ROC curve.</a:t>
            </a:r>
          </a:p>
        </p:txBody>
      </p:sp>
      <p:sp>
        <p:nvSpPr>
          <p:cNvPr id="266257" name="Line 17"/>
          <p:cNvSpPr>
            <a:spLocks noChangeShapeType="1"/>
          </p:cNvSpPr>
          <p:nvPr/>
        </p:nvSpPr>
        <p:spPr bwMode="auto">
          <a:xfrm flipV="1">
            <a:off x="2257425" y="1976646"/>
            <a:ext cx="5572125" cy="3800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58" name="Freeform 18"/>
          <p:cNvSpPr>
            <a:spLocks/>
          </p:cNvSpPr>
          <p:nvPr/>
        </p:nvSpPr>
        <p:spPr bwMode="auto">
          <a:xfrm>
            <a:off x="2247900" y="1976646"/>
            <a:ext cx="5572125" cy="3810000"/>
          </a:xfrm>
          <a:custGeom>
            <a:avLst/>
            <a:gdLst>
              <a:gd name="T0" fmla="*/ 0 w 3510"/>
              <a:gd name="T1" fmla="*/ 2400 h 2400"/>
              <a:gd name="T2" fmla="*/ 318 w 3510"/>
              <a:gd name="T3" fmla="*/ 1854 h 2400"/>
              <a:gd name="T4" fmla="*/ 696 w 3510"/>
              <a:gd name="T5" fmla="*/ 1374 h 2400"/>
              <a:gd name="T6" fmla="*/ 1026 w 3510"/>
              <a:gd name="T7" fmla="*/ 1056 h 2400"/>
              <a:gd name="T8" fmla="*/ 1380 w 3510"/>
              <a:gd name="T9" fmla="*/ 816 h 2400"/>
              <a:gd name="T10" fmla="*/ 1752 w 3510"/>
              <a:gd name="T11" fmla="*/ 462 h 2400"/>
              <a:gd name="T12" fmla="*/ 2190 w 3510"/>
              <a:gd name="T13" fmla="*/ 318 h 2400"/>
              <a:gd name="T14" fmla="*/ 2382 w 3510"/>
              <a:gd name="T15" fmla="*/ 216 h 2400"/>
              <a:gd name="T16" fmla="*/ 2646 w 3510"/>
              <a:gd name="T17" fmla="*/ 162 h 2400"/>
              <a:gd name="T18" fmla="*/ 2778 w 3510"/>
              <a:gd name="T19" fmla="*/ 150 h 2400"/>
              <a:gd name="T20" fmla="*/ 2940 w 3510"/>
              <a:gd name="T21" fmla="*/ 84 h 2400"/>
              <a:gd name="T22" fmla="*/ 3510 w 3510"/>
              <a:gd name="T23" fmla="*/ 0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10" h="2400">
                <a:moveTo>
                  <a:pt x="0" y="2400"/>
                </a:moveTo>
                <a:lnTo>
                  <a:pt x="318" y="1854"/>
                </a:lnTo>
                <a:lnTo>
                  <a:pt x="696" y="1374"/>
                </a:lnTo>
                <a:lnTo>
                  <a:pt x="1026" y="1056"/>
                </a:lnTo>
                <a:lnTo>
                  <a:pt x="1380" y="816"/>
                </a:lnTo>
                <a:lnTo>
                  <a:pt x="1752" y="462"/>
                </a:lnTo>
                <a:lnTo>
                  <a:pt x="2190" y="318"/>
                </a:lnTo>
                <a:lnTo>
                  <a:pt x="2382" y="216"/>
                </a:lnTo>
                <a:lnTo>
                  <a:pt x="2646" y="162"/>
                </a:lnTo>
                <a:lnTo>
                  <a:pt x="2778" y="150"/>
                </a:lnTo>
                <a:lnTo>
                  <a:pt x="2940" y="84"/>
                </a:lnTo>
                <a:lnTo>
                  <a:pt x="3510" y="0"/>
                </a:ln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59" name="Text Box 19"/>
          <p:cNvSpPr txBox="1">
            <a:spLocks noChangeArrowheads="1"/>
          </p:cNvSpPr>
          <p:nvPr/>
        </p:nvSpPr>
        <p:spPr bwMode="auto">
          <a:xfrm rot="-2021538">
            <a:off x="3260725" y="2510046"/>
            <a:ext cx="2846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chemeClr val="accent2"/>
                </a:solidFill>
              </a:rPr>
              <a:t>Actual ROC</a:t>
            </a:r>
          </a:p>
        </p:txBody>
      </p:sp>
      <p:sp>
        <p:nvSpPr>
          <p:cNvPr id="266261" name="Oval 21"/>
          <p:cNvSpPr>
            <a:spLocks noChangeArrowheads="1"/>
          </p:cNvSpPr>
          <p:nvPr/>
        </p:nvSpPr>
        <p:spPr bwMode="auto">
          <a:xfrm>
            <a:off x="6810375" y="2022684"/>
            <a:ext cx="234950" cy="2317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62" name="Line 22"/>
          <p:cNvSpPr>
            <a:spLocks noChangeShapeType="1"/>
          </p:cNvSpPr>
          <p:nvPr/>
        </p:nvSpPr>
        <p:spPr bwMode="auto">
          <a:xfrm flipH="1">
            <a:off x="6913563" y="2108409"/>
            <a:ext cx="14287" cy="3673475"/>
          </a:xfrm>
          <a:prstGeom prst="line">
            <a:avLst/>
          </a:prstGeom>
          <a:noFill/>
          <a:ln w="254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63" name="Line 23"/>
          <p:cNvSpPr>
            <a:spLocks noChangeShapeType="1"/>
          </p:cNvSpPr>
          <p:nvPr/>
        </p:nvSpPr>
        <p:spPr bwMode="auto">
          <a:xfrm flipH="1" flipV="1">
            <a:off x="2233613" y="2117934"/>
            <a:ext cx="4673600" cy="12700"/>
          </a:xfrm>
          <a:prstGeom prst="line">
            <a:avLst/>
          </a:prstGeom>
          <a:noFill/>
          <a:ln w="254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64" name="Line 24"/>
          <p:cNvSpPr>
            <a:spLocks noChangeShapeType="1"/>
          </p:cNvSpPr>
          <p:nvPr/>
        </p:nvSpPr>
        <p:spPr bwMode="auto">
          <a:xfrm>
            <a:off x="2266950" y="5786646"/>
            <a:ext cx="6143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65" name="Text Box 25"/>
          <p:cNvSpPr txBox="1">
            <a:spLocks noChangeArrowheads="1"/>
          </p:cNvSpPr>
          <p:nvPr/>
        </p:nvSpPr>
        <p:spPr bwMode="auto">
          <a:xfrm>
            <a:off x="1963738" y="5723146"/>
            <a:ext cx="2619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0</a:t>
            </a:r>
          </a:p>
        </p:txBody>
      </p:sp>
      <p:sp>
        <p:nvSpPr>
          <p:cNvPr id="266268" name="Text Box 28"/>
          <p:cNvSpPr txBox="1">
            <a:spLocks noChangeArrowheads="1"/>
          </p:cNvSpPr>
          <p:nvPr/>
        </p:nvSpPr>
        <p:spPr bwMode="auto">
          <a:xfrm>
            <a:off x="644525" y="3424446"/>
            <a:ext cx="1587500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0033CC"/>
                </a:solidFill>
              </a:rPr>
              <a:t>Positive class success rate</a:t>
            </a:r>
          </a:p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0033CC"/>
                </a:solidFill>
              </a:rPr>
              <a:t>(hit rate, sensitivity)</a:t>
            </a:r>
          </a:p>
        </p:txBody>
      </p:sp>
      <p:sp>
        <p:nvSpPr>
          <p:cNvPr id="266269" name="Text Box 29"/>
          <p:cNvSpPr txBox="1">
            <a:spLocks noChangeArrowheads="1"/>
          </p:cNvSpPr>
          <p:nvPr/>
        </p:nvSpPr>
        <p:spPr bwMode="auto">
          <a:xfrm>
            <a:off x="5383212" y="5907759"/>
            <a:ext cx="33909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</a:rPr>
              <a:t>1 - negative class success rate (false alarm rate, 1-specificity)</a:t>
            </a:r>
          </a:p>
        </p:txBody>
      </p:sp>
      <p:sp>
        <p:nvSpPr>
          <p:cNvPr id="266271" name="Text Box 31"/>
          <p:cNvSpPr txBox="1">
            <a:spLocks noChangeArrowheads="1"/>
          </p:cNvSpPr>
          <p:nvPr/>
        </p:nvSpPr>
        <p:spPr bwMode="auto">
          <a:xfrm rot="-2065699">
            <a:off x="3914775" y="3768934"/>
            <a:ext cx="2914650" cy="366712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/>
              <a:t>Random ROC</a:t>
            </a:r>
          </a:p>
        </p:txBody>
      </p:sp>
      <p:sp>
        <p:nvSpPr>
          <p:cNvPr id="266272" name="Text Box 32"/>
          <p:cNvSpPr txBox="1">
            <a:spLocks noChangeArrowheads="1"/>
          </p:cNvSpPr>
          <p:nvPr/>
        </p:nvSpPr>
        <p:spPr bwMode="auto">
          <a:xfrm>
            <a:off x="3240088" y="1603584"/>
            <a:ext cx="2846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dirty="0">
                <a:solidFill>
                  <a:srgbClr val="33CC33"/>
                </a:solidFill>
              </a:rPr>
              <a:t>Ideal ROC curve</a:t>
            </a:r>
          </a:p>
        </p:txBody>
      </p:sp>
      <p:sp>
        <p:nvSpPr>
          <p:cNvPr id="266273" name="Line 33"/>
          <p:cNvSpPr>
            <a:spLocks noChangeShapeType="1"/>
          </p:cNvSpPr>
          <p:nvPr/>
        </p:nvSpPr>
        <p:spPr bwMode="auto">
          <a:xfrm flipH="1" flipV="1">
            <a:off x="2247900" y="1952834"/>
            <a:ext cx="9525" cy="3843337"/>
          </a:xfrm>
          <a:prstGeom prst="line">
            <a:avLst/>
          </a:prstGeom>
          <a:noFill/>
          <a:ln w="381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74" name="Line 34"/>
          <p:cNvSpPr>
            <a:spLocks noChangeShapeType="1"/>
          </p:cNvSpPr>
          <p:nvPr/>
        </p:nvSpPr>
        <p:spPr bwMode="auto">
          <a:xfrm>
            <a:off x="2246313" y="1967121"/>
            <a:ext cx="5592762" cy="0"/>
          </a:xfrm>
          <a:prstGeom prst="line">
            <a:avLst/>
          </a:prstGeom>
          <a:noFill/>
          <a:ln w="381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638175" y="2716560"/>
            <a:ext cx="15875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000" b="1" dirty="0" smtClean="0">
                <a:solidFill>
                  <a:srgbClr val="0033CC"/>
                </a:solidFill>
              </a:rPr>
              <a:t>HITS</a:t>
            </a:r>
            <a:endParaRPr lang="en-US" altLang="en-US" sz="4000" b="1" dirty="0">
              <a:solidFill>
                <a:srgbClr val="0033CC"/>
              </a:solidFill>
            </a:endParaRP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2099056" y="5907759"/>
            <a:ext cx="33909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000" b="1" dirty="0" smtClean="0">
                <a:solidFill>
                  <a:srgbClr val="FF0000"/>
                </a:solidFill>
              </a:rPr>
              <a:t>FALSE ALARMS</a:t>
            </a:r>
            <a:endParaRPr lang="en-US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1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2257425" y="1952834"/>
            <a:ext cx="5572125" cy="381635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 flipV="1">
            <a:off x="2230437" y="1655971"/>
            <a:ext cx="0" cy="413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3094037" y="5956509"/>
            <a:ext cx="3676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fr-FR" altLang="en-US"/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3228975" y="1606759"/>
            <a:ext cx="2846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>
                <a:solidFill>
                  <a:srgbClr val="33CC33"/>
                </a:solidFill>
              </a:rPr>
              <a:t>Ideal ROC curve (AUC=1)</a:t>
            </a:r>
          </a:p>
        </p:txBody>
      </p:sp>
      <p:sp>
        <p:nvSpPr>
          <p:cNvPr id="30" name="Line 9"/>
          <p:cNvSpPr>
            <a:spLocks noChangeShapeType="1"/>
          </p:cNvSpPr>
          <p:nvPr/>
        </p:nvSpPr>
        <p:spPr bwMode="auto">
          <a:xfrm flipH="1" flipV="1">
            <a:off x="2236787" y="1956009"/>
            <a:ext cx="9525" cy="3843337"/>
          </a:xfrm>
          <a:prstGeom prst="line">
            <a:avLst/>
          </a:prstGeom>
          <a:noFill/>
          <a:ln w="381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10"/>
          <p:cNvSpPr>
            <a:spLocks noChangeShapeType="1"/>
          </p:cNvSpPr>
          <p:nvPr/>
        </p:nvSpPr>
        <p:spPr bwMode="auto">
          <a:xfrm>
            <a:off x="2235200" y="1970296"/>
            <a:ext cx="5592762" cy="0"/>
          </a:xfrm>
          <a:prstGeom prst="line">
            <a:avLst/>
          </a:prstGeom>
          <a:noFill/>
          <a:ln w="381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11"/>
          <p:cNvSpPr>
            <a:spLocks noChangeShapeType="1"/>
          </p:cNvSpPr>
          <p:nvPr/>
        </p:nvSpPr>
        <p:spPr bwMode="auto">
          <a:xfrm>
            <a:off x="7818437" y="1960771"/>
            <a:ext cx="0" cy="3829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Freeform 15" descr="Wide downward diagonal"/>
          <p:cNvSpPr>
            <a:spLocks/>
          </p:cNvSpPr>
          <p:nvPr/>
        </p:nvSpPr>
        <p:spPr bwMode="auto">
          <a:xfrm>
            <a:off x="2257425" y="2024271"/>
            <a:ext cx="5557837" cy="3759200"/>
          </a:xfrm>
          <a:custGeom>
            <a:avLst/>
            <a:gdLst>
              <a:gd name="T0" fmla="*/ 0 w 3492"/>
              <a:gd name="T1" fmla="*/ 2377 h 2396"/>
              <a:gd name="T2" fmla="*/ 274 w 3492"/>
              <a:gd name="T3" fmla="*/ 1884 h 2396"/>
              <a:gd name="T4" fmla="*/ 676 w 3492"/>
              <a:gd name="T5" fmla="*/ 1390 h 2396"/>
              <a:gd name="T6" fmla="*/ 1024 w 3492"/>
              <a:gd name="T7" fmla="*/ 1033 h 2396"/>
              <a:gd name="T8" fmla="*/ 1371 w 3492"/>
              <a:gd name="T9" fmla="*/ 814 h 2396"/>
              <a:gd name="T10" fmla="*/ 1728 w 3492"/>
              <a:gd name="T11" fmla="*/ 448 h 2396"/>
              <a:gd name="T12" fmla="*/ 2185 w 3492"/>
              <a:gd name="T13" fmla="*/ 311 h 2396"/>
              <a:gd name="T14" fmla="*/ 2359 w 3492"/>
              <a:gd name="T15" fmla="*/ 210 h 2396"/>
              <a:gd name="T16" fmla="*/ 2761 w 3492"/>
              <a:gd name="T17" fmla="*/ 146 h 2396"/>
              <a:gd name="T18" fmla="*/ 2926 w 3492"/>
              <a:gd name="T19" fmla="*/ 82 h 2396"/>
              <a:gd name="T20" fmla="*/ 3492 w 3492"/>
              <a:gd name="T21" fmla="*/ 0 h 2396"/>
              <a:gd name="T22" fmla="*/ 3492 w 3492"/>
              <a:gd name="T23" fmla="*/ 2396 h 2396"/>
              <a:gd name="T24" fmla="*/ 0 w 3492"/>
              <a:gd name="T25" fmla="*/ 2377 h 2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92" h="2396">
                <a:moveTo>
                  <a:pt x="0" y="2377"/>
                </a:moveTo>
                <a:lnTo>
                  <a:pt x="274" y="1884"/>
                </a:lnTo>
                <a:lnTo>
                  <a:pt x="676" y="1390"/>
                </a:lnTo>
                <a:lnTo>
                  <a:pt x="1024" y="1033"/>
                </a:lnTo>
                <a:lnTo>
                  <a:pt x="1371" y="814"/>
                </a:lnTo>
                <a:lnTo>
                  <a:pt x="1728" y="448"/>
                </a:lnTo>
                <a:lnTo>
                  <a:pt x="2185" y="311"/>
                </a:lnTo>
                <a:lnTo>
                  <a:pt x="2359" y="210"/>
                </a:lnTo>
                <a:lnTo>
                  <a:pt x="2761" y="146"/>
                </a:lnTo>
                <a:lnTo>
                  <a:pt x="2926" y="82"/>
                </a:lnTo>
                <a:lnTo>
                  <a:pt x="3492" y="0"/>
                </a:lnTo>
                <a:lnTo>
                  <a:pt x="3492" y="2396"/>
                </a:lnTo>
                <a:lnTo>
                  <a:pt x="0" y="2377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rgbClr val="CCFFCC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16"/>
          <p:cNvSpPr txBox="1">
            <a:spLocks noChangeArrowheads="1"/>
          </p:cNvSpPr>
          <p:nvPr/>
        </p:nvSpPr>
        <p:spPr bwMode="auto">
          <a:xfrm>
            <a:off x="4976812" y="5153234"/>
            <a:ext cx="1533525" cy="366712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0 </a:t>
            </a:r>
            <a:r>
              <a:rPr lang="en-US" altLang="en-US" dirty="0">
                <a:sym typeface="Symbol" pitchFamily="18" charset="2"/>
              </a:rPr>
              <a:t> </a:t>
            </a:r>
            <a:r>
              <a:rPr lang="en-US" altLang="en-US" dirty="0"/>
              <a:t>AUC </a:t>
            </a:r>
            <a:r>
              <a:rPr lang="en-US" altLang="en-US" dirty="0">
                <a:sym typeface="Symbol" pitchFamily="18" charset="2"/>
              </a:rPr>
              <a:t></a:t>
            </a:r>
            <a:r>
              <a:rPr lang="en-US" altLang="en-US" dirty="0"/>
              <a:t> 1</a:t>
            </a:r>
          </a:p>
        </p:txBody>
      </p:sp>
      <p:sp>
        <p:nvSpPr>
          <p:cNvPr id="35" name="Line 17"/>
          <p:cNvSpPr>
            <a:spLocks noChangeShapeType="1"/>
          </p:cNvSpPr>
          <p:nvPr/>
        </p:nvSpPr>
        <p:spPr bwMode="auto">
          <a:xfrm flipV="1">
            <a:off x="2246312" y="1979821"/>
            <a:ext cx="5572125" cy="3800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Freeform 18"/>
          <p:cNvSpPr>
            <a:spLocks/>
          </p:cNvSpPr>
          <p:nvPr/>
        </p:nvSpPr>
        <p:spPr bwMode="auto">
          <a:xfrm>
            <a:off x="2236787" y="1979821"/>
            <a:ext cx="5572125" cy="3810000"/>
          </a:xfrm>
          <a:custGeom>
            <a:avLst/>
            <a:gdLst>
              <a:gd name="T0" fmla="*/ 0 w 3510"/>
              <a:gd name="T1" fmla="*/ 2400 h 2400"/>
              <a:gd name="T2" fmla="*/ 318 w 3510"/>
              <a:gd name="T3" fmla="*/ 1854 h 2400"/>
              <a:gd name="T4" fmla="*/ 696 w 3510"/>
              <a:gd name="T5" fmla="*/ 1374 h 2400"/>
              <a:gd name="T6" fmla="*/ 1026 w 3510"/>
              <a:gd name="T7" fmla="*/ 1056 h 2400"/>
              <a:gd name="T8" fmla="*/ 1380 w 3510"/>
              <a:gd name="T9" fmla="*/ 816 h 2400"/>
              <a:gd name="T10" fmla="*/ 1752 w 3510"/>
              <a:gd name="T11" fmla="*/ 462 h 2400"/>
              <a:gd name="T12" fmla="*/ 2190 w 3510"/>
              <a:gd name="T13" fmla="*/ 318 h 2400"/>
              <a:gd name="T14" fmla="*/ 2382 w 3510"/>
              <a:gd name="T15" fmla="*/ 216 h 2400"/>
              <a:gd name="T16" fmla="*/ 2646 w 3510"/>
              <a:gd name="T17" fmla="*/ 162 h 2400"/>
              <a:gd name="T18" fmla="*/ 2778 w 3510"/>
              <a:gd name="T19" fmla="*/ 150 h 2400"/>
              <a:gd name="T20" fmla="*/ 2940 w 3510"/>
              <a:gd name="T21" fmla="*/ 84 h 2400"/>
              <a:gd name="T22" fmla="*/ 3510 w 3510"/>
              <a:gd name="T23" fmla="*/ 0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10" h="2400">
                <a:moveTo>
                  <a:pt x="0" y="2400"/>
                </a:moveTo>
                <a:lnTo>
                  <a:pt x="318" y="1854"/>
                </a:lnTo>
                <a:lnTo>
                  <a:pt x="696" y="1374"/>
                </a:lnTo>
                <a:lnTo>
                  <a:pt x="1026" y="1056"/>
                </a:lnTo>
                <a:lnTo>
                  <a:pt x="1380" y="816"/>
                </a:lnTo>
                <a:lnTo>
                  <a:pt x="1752" y="462"/>
                </a:lnTo>
                <a:lnTo>
                  <a:pt x="2190" y="318"/>
                </a:lnTo>
                <a:lnTo>
                  <a:pt x="2382" y="216"/>
                </a:lnTo>
                <a:lnTo>
                  <a:pt x="2646" y="162"/>
                </a:lnTo>
                <a:lnTo>
                  <a:pt x="2778" y="150"/>
                </a:lnTo>
                <a:lnTo>
                  <a:pt x="2940" y="84"/>
                </a:lnTo>
                <a:lnTo>
                  <a:pt x="3510" y="0"/>
                </a:ln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Text Box 19"/>
          <p:cNvSpPr txBox="1">
            <a:spLocks noChangeArrowheads="1"/>
          </p:cNvSpPr>
          <p:nvPr/>
        </p:nvSpPr>
        <p:spPr bwMode="auto">
          <a:xfrm rot="-2021538">
            <a:off x="3249612" y="2513221"/>
            <a:ext cx="2846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chemeClr val="accent2"/>
                </a:solidFill>
              </a:rPr>
              <a:t>Actual ROC</a:t>
            </a:r>
          </a:p>
        </p:txBody>
      </p:sp>
      <p:sp>
        <p:nvSpPr>
          <p:cNvPr id="38" name="Text Box 20"/>
          <p:cNvSpPr txBox="1">
            <a:spLocks noChangeArrowheads="1"/>
          </p:cNvSpPr>
          <p:nvPr/>
        </p:nvSpPr>
        <p:spPr bwMode="auto">
          <a:xfrm rot="-2065699">
            <a:off x="3903662" y="3772109"/>
            <a:ext cx="2914650" cy="366712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Random ROC (AUC=0.5)</a:t>
            </a: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6799262" y="2025859"/>
            <a:ext cx="234950" cy="2317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22"/>
          <p:cNvSpPr>
            <a:spLocks noChangeShapeType="1"/>
          </p:cNvSpPr>
          <p:nvPr/>
        </p:nvSpPr>
        <p:spPr bwMode="auto">
          <a:xfrm flipH="1">
            <a:off x="6902450" y="2111584"/>
            <a:ext cx="14287" cy="3673475"/>
          </a:xfrm>
          <a:prstGeom prst="line">
            <a:avLst/>
          </a:prstGeom>
          <a:noFill/>
          <a:ln w="254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23"/>
          <p:cNvSpPr>
            <a:spLocks noChangeShapeType="1"/>
          </p:cNvSpPr>
          <p:nvPr/>
        </p:nvSpPr>
        <p:spPr bwMode="auto">
          <a:xfrm flipH="1" flipV="1">
            <a:off x="2222500" y="2121109"/>
            <a:ext cx="4673600" cy="12700"/>
          </a:xfrm>
          <a:prstGeom prst="line">
            <a:avLst/>
          </a:prstGeom>
          <a:noFill/>
          <a:ln w="254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24"/>
          <p:cNvSpPr>
            <a:spLocks noChangeShapeType="1"/>
          </p:cNvSpPr>
          <p:nvPr/>
        </p:nvSpPr>
        <p:spPr bwMode="auto">
          <a:xfrm>
            <a:off x="2255837" y="5789821"/>
            <a:ext cx="6143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title"/>
          </p:nvPr>
        </p:nvSpPr>
        <p:spPr>
          <a:xfrm>
            <a:off x="850900" y="550863"/>
            <a:ext cx="81407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Area under ROC </a:t>
            </a:r>
            <a:r>
              <a:rPr lang="en-US" altLang="en-US" dirty="0"/>
              <a:t>Curve</a:t>
            </a:r>
            <a:endParaRPr lang="fr-FR" altLang="en-US" dirty="0"/>
          </a:p>
        </p:txBody>
      </p:sp>
      <p:sp>
        <p:nvSpPr>
          <p:cNvPr id="266244" name="Line 4"/>
          <p:cNvSpPr>
            <a:spLocks noChangeShapeType="1"/>
          </p:cNvSpPr>
          <p:nvPr/>
        </p:nvSpPr>
        <p:spPr bwMode="auto">
          <a:xfrm flipV="1">
            <a:off x="2241550" y="1652796"/>
            <a:ext cx="0" cy="4133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45" name="Text Box 5"/>
          <p:cNvSpPr txBox="1">
            <a:spLocks noChangeArrowheads="1"/>
          </p:cNvSpPr>
          <p:nvPr/>
        </p:nvSpPr>
        <p:spPr bwMode="auto">
          <a:xfrm>
            <a:off x="4033837" y="6017297"/>
            <a:ext cx="3676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fr-FR" altLang="en-US"/>
          </a:p>
        </p:txBody>
      </p:sp>
      <p:sp>
        <p:nvSpPr>
          <p:cNvPr id="266252" name="Text Box 12"/>
          <p:cNvSpPr txBox="1">
            <a:spLocks noChangeArrowheads="1"/>
          </p:cNvSpPr>
          <p:nvPr/>
        </p:nvSpPr>
        <p:spPr bwMode="auto">
          <a:xfrm>
            <a:off x="7400925" y="5748546"/>
            <a:ext cx="88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100%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1482725" y="1735346"/>
            <a:ext cx="88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100%</a:t>
            </a:r>
          </a:p>
        </p:txBody>
      </p:sp>
      <p:sp>
        <p:nvSpPr>
          <p:cNvPr id="266254" name="Text Box 14"/>
          <p:cNvSpPr txBox="1">
            <a:spLocks noChangeArrowheads="1"/>
          </p:cNvSpPr>
          <p:nvPr/>
        </p:nvSpPr>
        <p:spPr bwMode="auto">
          <a:xfrm>
            <a:off x="134556" y="200951"/>
            <a:ext cx="1341438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i="1" dirty="0">
                <a:solidFill>
                  <a:schemeClr val="bg1">
                    <a:lumMod val="50000"/>
                  </a:schemeClr>
                </a:solidFill>
              </a:rPr>
              <a:t>For a given threshold on f(x),    you get a point on the ROC curve.</a:t>
            </a:r>
          </a:p>
        </p:txBody>
      </p:sp>
      <p:sp>
        <p:nvSpPr>
          <p:cNvPr id="266258" name="Freeform 18"/>
          <p:cNvSpPr>
            <a:spLocks/>
          </p:cNvSpPr>
          <p:nvPr/>
        </p:nvSpPr>
        <p:spPr bwMode="auto">
          <a:xfrm>
            <a:off x="2247900" y="1976646"/>
            <a:ext cx="5572125" cy="3810000"/>
          </a:xfrm>
          <a:custGeom>
            <a:avLst/>
            <a:gdLst>
              <a:gd name="T0" fmla="*/ 0 w 3510"/>
              <a:gd name="T1" fmla="*/ 2400 h 2400"/>
              <a:gd name="T2" fmla="*/ 318 w 3510"/>
              <a:gd name="T3" fmla="*/ 1854 h 2400"/>
              <a:gd name="T4" fmla="*/ 696 w 3510"/>
              <a:gd name="T5" fmla="*/ 1374 h 2400"/>
              <a:gd name="T6" fmla="*/ 1026 w 3510"/>
              <a:gd name="T7" fmla="*/ 1056 h 2400"/>
              <a:gd name="T8" fmla="*/ 1380 w 3510"/>
              <a:gd name="T9" fmla="*/ 816 h 2400"/>
              <a:gd name="T10" fmla="*/ 1752 w 3510"/>
              <a:gd name="T11" fmla="*/ 462 h 2400"/>
              <a:gd name="T12" fmla="*/ 2190 w 3510"/>
              <a:gd name="T13" fmla="*/ 318 h 2400"/>
              <a:gd name="T14" fmla="*/ 2382 w 3510"/>
              <a:gd name="T15" fmla="*/ 216 h 2400"/>
              <a:gd name="T16" fmla="*/ 2646 w 3510"/>
              <a:gd name="T17" fmla="*/ 162 h 2400"/>
              <a:gd name="T18" fmla="*/ 2778 w 3510"/>
              <a:gd name="T19" fmla="*/ 150 h 2400"/>
              <a:gd name="T20" fmla="*/ 2940 w 3510"/>
              <a:gd name="T21" fmla="*/ 84 h 2400"/>
              <a:gd name="T22" fmla="*/ 3510 w 3510"/>
              <a:gd name="T23" fmla="*/ 0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10" h="2400">
                <a:moveTo>
                  <a:pt x="0" y="2400"/>
                </a:moveTo>
                <a:lnTo>
                  <a:pt x="318" y="1854"/>
                </a:lnTo>
                <a:lnTo>
                  <a:pt x="696" y="1374"/>
                </a:lnTo>
                <a:lnTo>
                  <a:pt x="1026" y="1056"/>
                </a:lnTo>
                <a:lnTo>
                  <a:pt x="1380" y="816"/>
                </a:lnTo>
                <a:lnTo>
                  <a:pt x="1752" y="462"/>
                </a:lnTo>
                <a:lnTo>
                  <a:pt x="2190" y="318"/>
                </a:lnTo>
                <a:lnTo>
                  <a:pt x="2382" y="216"/>
                </a:lnTo>
                <a:lnTo>
                  <a:pt x="2646" y="162"/>
                </a:lnTo>
                <a:lnTo>
                  <a:pt x="2778" y="150"/>
                </a:lnTo>
                <a:lnTo>
                  <a:pt x="2940" y="84"/>
                </a:lnTo>
                <a:lnTo>
                  <a:pt x="3510" y="0"/>
                </a:ln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64" name="Line 24"/>
          <p:cNvSpPr>
            <a:spLocks noChangeShapeType="1"/>
          </p:cNvSpPr>
          <p:nvPr/>
        </p:nvSpPr>
        <p:spPr bwMode="auto">
          <a:xfrm>
            <a:off x="2266950" y="5786646"/>
            <a:ext cx="6143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65" name="Text Box 25"/>
          <p:cNvSpPr txBox="1">
            <a:spLocks noChangeArrowheads="1"/>
          </p:cNvSpPr>
          <p:nvPr/>
        </p:nvSpPr>
        <p:spPr bwMode="auto">
          <a:xfrm>
            <a:off x="1963738" y="5723146"/>
            <a:ext cx="2619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0</a:t>
            </a:r>
          </a:p>
        </p:txBody>
      </p:sp>
      <p:sp>
        <p:nvSpPr>
          <p:cNvPr id="266268" name="Text Box 28"/>
          <p:cNvSpPr txBox="1">
            <a:spLocks noChangeArrowheads="1"/>
          </p:cNvSpPr>
          <p:nvPr/>
        </p:nvSpPr>
        <p:spPr bwMode="auto">
          <a:xfrm>
            <a:off x="644525" y="3424446"/>
            <a:ext cx="1587500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0033CC"/>
                </a:solidFill>
              </a:rPr>
              <a:t>Positive class success rate</a:t>
            </a:r>
          </a:p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0033CC"/>
                </a:solidFill>
              </a:rPr>
              <a:t>(hit rate, sensitivity)</a:t>
            </a:r>
          </a:p>
        </p:txBody>
      </p:sp>
      <p:sp>
        <p:nvSpPr>
          <p:cNvPr id="266269" name="Text Box 29"/>
          <p:cNvSpPr txBox="1">
            <a:spLocks noChangeArrowheads="1"/>
          </p:cNvSpPr>
          <p:nvPr/>
        </p:nvSpPr>
        <p:spPr bwMode="auto">
          <a:xfrm>
            <a:off x="5383212" y="5907759"/>
            <a:ext cx="33909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</a:rPr>
              <a:t>1 - negative class success rate (false alarm rate, 1-specificity)</a:t>
            </a:r>
          </a:p>
        </p:txBody>
      </p:sp>
      <p:sp>
        <p:nvSpPr>
          <p:cNvPr id="266274" name="Line 34"/>
          <p:cNvSpPr>
            <a:spLocks noChangeShapeType="1"/>
          </p:cNvSpPr>
          <p:nvPr/>
        </p:nvSpPr>
        <p:spPr bwMode="auto">
          <a:xfrm>
            <a:off x="2246313" y="1967121"/>
            <a:ext cx="5592762" cy="0"/>
          </a:xfrm>
          <a:prstGeom prst="line">
            <a:avLst/>
          </a:prstGeom>
          <a:noFill/>
          <a:ln w="381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638175" y="2716560"/>
            <a:ext cx="15875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000" b="1" dirty="0" smtClean="0">
                <a:solidFill>
                  <a:srgbClr val="0033CC"/>
                </a:solidFill>
              </a:rPr>
              <a:t>HITS</a:t>
            </a:r>
            <a:endParaRPr lang="en-US" altLang="en-US" sz="4000" b="1" dirty="0">
              <a:solidFill>
                <a:srgbClr val="0033CC"/>
              </a:solidFill>
            </a:endParaRP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2099056" y="5907759"/>
            <a:ext cx="33909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000" b="1" dirty="0" smtClean="0">
                <a:solidFill>
                  <a:srgbClr val="FF0000"/>
                </a:solidFill>
              </a:rPr>
              <a:t>FALSE ALARMS</a:t>
            </a:r>
            <a:endParaRPr lang="en-US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67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796" y="3524852"/>
            <a:ext cx="39243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bars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25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7637"/>
            <a:ext cx="199072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143125" y="1319782"/>
            <a:ext cx="6772275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Counting errors is like counting heads when tossing a biased coin.</a:t>
            </a:r>
          </a:p>
          <a:p>
            <a:r>
              <a:rPr lang="en-US" dirty="0" err="1" smtClean="0"/>
              <a:t>Proba</a:t>
            </a:r>
            <a:r>
              <a:rPr lang="en-US" dirty="0" smtClean="0"/>
              <a:t> p of head and q=(1-p) of tail.</a:t>
            </a:r>
          </a:p>
          <a:p>
            <a:r>
              <a:rPr lang="en-US" dirty="0" smtClean="0"/>
              <a:t>After n tosses, </a:t>
            </a:r>
            <a:r>
              <a:rPr lang="en-US" dirty="0" err="1" smtClean="0"/>
              <a:t>proba</a:t>
            </a:r>
            <a:r>
              <a:rPr lang="en-US" dirty="0" smtClean="0"/>
              <a:t> of x errors: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093" y="5188140"/>
            <a:ext cx="3747003" cy="1669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33800"/>
            <a:ext cx="4541660" cy="242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35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57200" y="2701349"/>
            <a:ext cx="4038600" cy="5752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8686800" cy="1143000"/>
          </a:xfrm>
        </p:spPr>
        <p:txBody>
          <a:bodyPr/>
          <a:lstStyle/>
          <a:p>
            <a:r>
              <a:rPr lang="en-US" dirty="0" smtClean="0"/>
              <a:t>Error bars (continued)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26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7637"/>
            <a:ext cx="199072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01496"/>
            <a:ext cx="2963282" cy="2853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8432" y="2701349"/>
            <a:ext cx="43921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Density of getting x errors (heads) after </a:t>
            </a:r>
          </a:p>
          <a:p>
            <a:r>
              <a:rPr lang="en-US" dirty="0" smtClean="0"/>
              <a:t>n=50 tosses with </a:t>
            </a:r>
            <a:r>
              <a:rPr lang="en-US" dirty="0" err="1" smtClean="0"/>
              <a:t>proba</a:t>
            </a:r>
            <a:r>
              <a:rPr lang="en-US" dirty="0" smtClean="0"/>
              <a:t> p = 0.1.</a:t>
            </a:r>
          </a:p>
          <a:p>
            <a:r>
              <a:rPr lang="en-US" dirty="0" smtClean="0"/>
              <a:t>Follows the binomial distribution.</a:t>
            </a:r>
          </a:p>
          <a:p>
            <a:r>
              <a:rPr lang="en-US" dirty="0" smtClean="0"/>
              <a:t>Expected value of x: </a:t>
            </a:r>
            <a:r>
              <a:rPr lang="en-US" b="1" dirty="0" smtClean="0"/>
              <a:t>np</a:t>
            </a:r>
            <a:endParaRPr lang="en-US" dirty="0" smtClean="0"/>
          </a:p>
          <a:p>
            <a:r>
              <a:rPr lang="en-US" dirty="0" smtClean="0"/>
              <a:t>Variance of x: </a:t>
            </a:r>
            <a:r>
              <a:rPr lang="en-US" b="1" dirty="0" smtClean="0"/>
              <a:t>np(1-p)</a:t>
            </a:r>
          </a:p>
          <a:p>
            <a:endParaRPr lang="en-US" dirty="0"/>
          </a:p>
          <a:p>
            <a:r>
              <a:rPr lang="en-US" dirty="0" smtClean="0"/>
              <a:t>Expected value of the error rate </a:t>
            </a:r>
            <a:r>
              <a:rPr lang="en-US" b="1" dirty="0" smtClean="0"/>
              <a:t>E = x/n = p</a:t>
            </a:r>
          </a:p>
          <a:p>
            <a:r>
              <a:rPr lang="en-US" dirty="0" smtClean="0"/>
              <a:t>Variance of x/n: </a:t>
            </a:r>
            <a:r>
              <a:rPr lang="en-US" b="1" dirty="0" smtClean="0">
                <a:latin typeface="Symbol" panose="05050102010706020507" pitchFamily="18" charset="2"/>
              </a:rPr>
              <a:t>s</a:t>
            </a:r>
            <a:r>
              <a:rPr lang="en-US" b="1" baseline="30000" dirty="0"/>
              <a:t>2</a:t>
            </a:r>
            <a:r>
              <a:rPr lang="en-US" b="1" dirty="0" smtClean="0">
                <a:latin typeface="Symbol" panose="05050102010706020507" pitchFamily="18" charset="2"/>
              </a:rPr>
              <a:t> </a:t>
            </a:r>
            <a:r>
              <a:rPr lang="en-US" b="1" dirty="0" smtClean="0"/>
              <a:t>= </a:t>
            </a:r>
            <a:r>
              <a:rPr lang="en-US" b="1" dirty="0" err="1" smtClean="0"/>
              <a:t>var</a:t>
            </a:r>
            <a:r>
              <a:rPr lang="en-US" b="1" dirty="0" smtClean="0"/>
              <a:t>(x)/n</a:t>
            </a:r>
            <a:r>
              <a:rPr lang="en-US" b="1" baseline="30000" dirty="0" smtClean="0"/>
              <a:t>2</a:t>
            </a:r>
            <a:r>
              <a:rPr lang="en-US" b="1" dirty="0" smtClean="0"/>
              <a:t> = p(1-p)/n</a:t>
            </a:r>
          </a:p>
          <a:p>
            <a:endParaRPr lang="en-US" dirty="0"/>
          </a:p>
          <a:p>
            <a:r>
              <a:rPr lang="en-US" dirty="0" smtClean="0"/>
              <a:t>Use as error bar of the error rate E:</a:t>
            </a:r>
          </a:p>
          <a:p>
            <a:endParaRPr lang="en-US" dirty="0"/>
          </a:p>
          <a:p>
            <a:pPr marL="285750" indent="-285750">
              <a:buFont typeface="Symbol"/>
              <a:buChar char=" "/>
            </a:pPr>
            <a:r>
              <a:rPr lang="en-US" dirty="0" smtClean="0">
                <a:latin typeface="Symbol" panose="05050102010706020507" pitchFamily="18" charset="2"/>
              </a:rPr>
              <a:t>         s</a:t>
            </a:r>
            <a:r>
              <a:rPr lang="en-US" dirty="0" smtClean="0"/>
              <a:t> = </a:t>
            </a:r>
            <a:r>
              <a:rPr lang="en-US" dirty="0" smtClean="0">
                <a:sym typeface="Symbol"/>
              </a:rPr>
              <a:t></a:t>
            </a:r>
            <a:r>
              <a:rPr lang="en-US" dirty="0" smtClean="0"/>
              <a:t>E(1-E)/n		</a:t>
            </a:r>
          </a:p>
          <a:p>
            <a:pPr marL="285750" indent="-285750">
              <a:buFont typeface="Symbol"/>
              <a:buChar char=" "/>
            </a:pPr>
            <a:endParaRPr lang="en-US" dirty="0"/>
          </a:p>
          <a:p>
            <a:r>
              <a:rPr lang="en-US" dirty="0" smtClean="0"/>
              <a:t>n is the number of test examples.</a:t>
            </a:r>
            <a:endParaRPr lang="en-US" dirty="0"/>
          </a:p>
          <a:p>
            <a:endParaRPr lang="en-US" dirty="0"/>
          </a:p>
          <a:p>
            <a:endParaRPr lang="en-US" baseline="30000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4114800"/>
            <a:ext cx="644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 np</a:t>
            </a:r>
            <a:endParaRPr lang="en-US" sz="2800" dirty="0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6081659" y="3962400"/>
            <a:ext cx="1" cy="304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108018" y="2728261"/>
            <a:ext cx="471540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05600" y="2253972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Sqrt</a:t>
            </a:r>
            <a:r>
              <a:rPr lang="en-US" sz="2800" dirty="0" smtClean="0"/>
              <a:t>(np(1-p))</a:t>
            </a:r>
            <a:endParaRPr lang="en-US" sz="2800" dirty="0"/>
          </a:p>
        </p:txBody>
      </p:sp>
      <p:sp>
        <p:nvSpPr>
          <p:cNvPr id="14" name="Rounded Rectangle 13"/>
          <p:cNvSpPr/>
          <p:nvPr/>
        </p:nvSpPr>
        <p:spPr>
          <a:xfrm>
            <a:off x="1066800" y="5638800"/>
            <a:ext cx="16002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752600" y="5791200"/>
            <a:ext cx="838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3581400" y="3048000"/>
            <a:ext cx="685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419600" y="5715000"/>
            <a:ext cx="441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More on error bars:  http://www.ncbi.nlm.nih.gov/pmc/articles/PMC4175406/</a:t>
            </a:r>
          </a:p>
        </p:txBody>
      </p:sp>
    </p:spTree>
    <p:extLst>
      <p:ext uri="{BB962C8B-B14F-4D97-AF65-F5344CB8AC3E}">
        <p14:creationId xmlns:p14="http://schemas.microsoft.com/office/powerpoint/2010/main" val="34171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people like error bars…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27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24000"/>
            <a:ext cx="4693474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14600" y="6172200"/>
            <a:ext cx="6019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http://www.nature.com/articles/sdata201453/figures/6</a:t>
            </a:r>
          </a:p>
        </p:txBody>
      </p:sp>
    </p:spTree>
    <p:extLst>
      <p:ext uri="{BB962C8B-B14F-4D97-AF65-F5344CB8AC3E}">
        <p14:creationId xmlns:p14="http://schemas.microsoft.com/office/powerpoint/2010/main" val="212202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Statisticians like box plots…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28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85741"/>
            <a:ext cx="5203755" cy="4915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6400800"/>
            <a:ext cx="729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http://www-bcf.usc.edu/~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gareth/ISL/ISLR%20Fourth%20Printing.pdf, p. 152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42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038600"/>
            <a:ext cx="4614094" cy="264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where do we find the distributions of our favorite cost function???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29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96" y="3048000"/>
            <a:ext cx="2180023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6610" y="2286000"/>
            <a:ext cx="2823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Read this book: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0" y="1588634"/>
            <a:ext cx="3909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OR use the bootstrap: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47984" y="2249592"/>
            <a:ext cx="48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math required!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have n test samples; just </a:t>
            </a:r>
            <a:r>
              <a:rPr lang="en-US" b="1" dirty="0"/>
              <a:t>resample </a:t>
            </a:r>
            <a:r>
              <a:rPr lang="en-US" dirty="0" smtClean="0"/>
              <a:t>(with replacements) subsets of n test samples many </a:t>
            </a:r>
            <a:r>
              <a:rPr lang="en-US" dirty="0"/>
              <a:t>times (typically thousands) until the statistics you desire seem stable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average number of distinct observations in each sample is about </a:t>
            </a:r>
            <a:r>
              <a:rPr lang="en-US" dirty="0" smtClean="0"/>
              <a:t>0.632n.</a:t>
            </a:r>
            <a:endParaRPr lang="en-US" dirty="0"/>
          </a:p>
        </p:txBody>
      </p:sp>
      <p:sp>
        <p:nvSpPr>
          <p:cNvPr id="5" name="Lightning Bolt 4"/>
          <p:cNvSpPr/>
          <p:nvPr/>
        </p:nvSpPr>
        <p:spPr>
          <a:xfrm>
            <a:off x="1981200" y="1676400"/>
            <a:ext cx="1981200" cy="1166979"/>
          </a:xfrm>
          <a:prstGeom prst="lightningBol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40647" y="4343400"/>
            <a:ext cx="16764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33800" y="5093208"/>
            <a:ext cx="533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1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9412" y="228600"/>
            <a:ext cx="82851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dirty="0" smtClean="0">
                <a:solidFill>
                  <a:srgbClr val="C00000"/>
                </a:solidFill>
              </a:rPr>
              <a:t>Wed </a:t>
            </a:r>
            <a:r>
              <a:rPr lang="en-US" altLang="en-US" dirty="0">
                <a:solidFill>
                  <a:srgbClr val="C00000"/>
                </a:solidFill>
              </a:rPr>
              <a:t>2:30-4:30 </a:t>
            </a:r>
            <a:r>
              <a:rPr lang="en-US" altLang="en-US" dirty="0" smtClean="0">
                <a:solidFill>
                  <a:srgbClr val="C00000"/>
                </a:solidFill>
              </a:rPr>
              <a:t>Soda 329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524001"/>
            <a:ext cx="8534400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Today</a:t>
            </a:r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71600" y="2590800"/>
            <a:ext cx="6553200" cy="365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b="1" dirty="0"/>
              <a:t>Next time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200400"/>
            <a:ext cx="3810000" cy="2535381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8346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for error bars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30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7" y="2047876"/>
            <a:ext cx="432435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00200" y="6238875"/>
            <a:ext cx="548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http://journal.frontiersin.org/article/10.3389/fncom.2014.00058/full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514600"/>
            <a:ext cx="4197730" cy="234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075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“significance”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31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9" y="1828800"/>
            <a:ext cx="503872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95865" y="6096000"/>
            <a:ext cx="7162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http://brothersgrimmandgorey.blogspot.com/2010/03/using-statistical-significance-95.html</a:t>
            </a:r>
          </a:p>
        </p:txBody>
      </p:sp>
    </p:spTree>
    <p:extLst>
      <p:ext uri="{BB962C8B-B14F-4D97-AF65-F5344CB8AC3E}">
        <p14:creationId xmlns:p14="http://schemas.microsoft.com/office/powerpoint/2010/main" val="273041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3" name="Rectangle 5"/>
          <p:cNvSpPr>
            <a:spLocks noChangeArrowheads="1"/>
          </p:cNvSpPr>
          <p:nvPr/>
        </p:nvSpPr>
        <p:spPr bwMode="auto">
          <a:xfrm>
            <a:off x="644525" y="5824538"/>
            <a:ext cx="7635875" cy="8413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9288" y="152400"/>
            <a:ext cx="8229600" cy="1143000"/>
          </a:xfrm>
        </p:spPr>
        <p:txBody>
          <a:bodyPr/>
          <a:lstStyle/>
          <a:p>
            <a:r>
              <a:rPr lang="en-US" altLang="en-US" dirty="0"/>
              <a:t>Hypothesis Testing</a:t>
            </a:r>
          </a:p>
        </p:txBody>
      </p:sp>
      <p:sp>
        <p:nvSpPr>
          <p:cNvPr id="32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913" y="1656128"/>
            <a:ext cx="8021637" cy="460216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 u="sng" dirty="0"/>
              <a:t>Ingredients:</a:t>
            </a:r>
          </a:p>
          <a:p>
            <a:r>
              <a:rPr lang="en-US" altLang="en-US" sz="2800" dirty="0"/>
              <a:t>A “null hypothesis” H</a:t>
            </a:r>
            <a:r>
              <a:rPr lang="en-US" altLang="en-US" sz="2800" baseline="-25000" dirty="0"/>
              <a:t>0</a:t>
            </a:r>
            <a:r>
              <a:rPr lang="en-US" altLang="en-US" sz="2800" dirty="0"/>
              <a:t>. </a:t>
            </a:r>
          </a:p>
          <a:p>
            <a:pPr>
              <a:buFontTx/>
              <a:buNone/>
            </a:pPr>
            <a:r>
              <a:rPr lang="en-US" altLang="en-US" sz="2800" i="1" dirty="0" smtClean="0">
                <a:solidFill>
                  <a:schemeClr val="hlink"/>
                </a:solidFill>
              </a:rPr>
              <a:t>“</a:t>
            </a:r>
            <a:r>
              <a:rPr lang="en-US" altLang="en-US" sz="2800" dirty="0" smtClean="0">
                <a:solidFill>
                  <a:schemeClr val="hlink"/>
                </a:solidFill>
              </a:rPr>
              <a:t>H</a:t>
            </a:r>
            <a:r>
              <a:rPr lang="en-US" altLang="en-US" sz="2800" baseline="-25000" dirty="0" smtClean="0">
                <a:solidFill>
                  <a:schemeClr val="hlink"/>
                </a:solidFill>
              </a:rPr>
              <a:t>0</a:t>
            </a:r>
            <a:r>
              <a:rPr lang="en-US" altLang="en-US" sz="2800" i="1" dirty="0" smtClean="0">
                <a:solidFill>
                  <a:schemeClr val="hlink"/>
                </a:solidFill>
              </a:rPr>
              <a:t>: my score is no different than the baseline”</a:t>
            </a:r>
            <a:endParaRPr lang="en-US" altLang="en-US" sz="2800" i="1" dirty="0">
              <a:solidFill>
                <a:schemeClr val="hlink"/>
              </a:solidFill>
            </a:endParaRPr>
          </a:p>
          <a:p>
            <a:r>
              <a:rPr lang="en-US" altLang="en-US" sz="2800" dirty="0"/>
              <a:t>A test statistic </a:t>
            </a:r>
            <a:r>
              <a:rPr lang="en-US" altLang="en-US" sz="2800" dirty="0" smtClean="0"/>
              <a:t>R </a:t>
            </a:r>
            <a:r>
              <a:rPr lang="en-US" altLang="en-US" sz="2800" i="1" dirty="0" smtClean="0">
                <a:solidFill>
                  <a:schemeClr val="hlink"/>
                </a:solidFill>
              </a:rPr>
              <a:t>(the score).</a:t>
            </a:r>
            <a:endParaRPr lang="en-US" altLang="en-US" sz="2800" i="1" dirty="0">
              <a:solidFill>
                <a:schemeClr val="hlink"/>
              </a:solidFill>
            </a:endParaRPr>
          </a:p>
          <a:p>
            <a:r>
              <a:rPr lang="en-US" altLang="en-US" sz="2800" dirty="0"/>
              <a:t>A distribution of R if H</a:t>
            </a:r>
            <a:r>
              <a:rPr lang="en-US" altLang="en-US" sz="2800" baseline="-25000" dirty="0"/>
              <a:t>0</a:t>
            </a:r>
            <a:r>
              <a:rPr lang="en-US" altLang="en-US" sz="2800" dirty="0"/>
              <a:t> is true </a:t>
            </a:r>
            <a:r>
              <a:rPr lang="en-US" altLang="en-US" sz="2800" i="1" dirty="0"/>
              <a:t>(null distribution)</a:t>
            </a:r>
          </a:p>
          <a:p>
            <a:r>
              <a:rPr lang="en-US" altLang="en-US" sz="2800" dirty="0" smtClean="0"/>
              <a:t>A </a:t>
            </a:r>
            <a:r>
              <a:rPr lang="en-US" altLang="en-US" sz="2800" dirty="0"/>
              <a:t>risk value </a:t>
            </a:r>
            <a:r>
              <a:rPr lang="en-US" altLang="en-US" sz="2800" dirty="0">
                <a:latin typeface="Symbol" pitchFamily="18" charset="2"/>
              </a:rPr>
              <a:t>a </a:t>
            </a:r>
            <a:r>
              <a:rPr lang="en-US" altLang="en-US" sz="2800" dirty="0"/>
              <a:t>and</a:t>
            </a:r>
            <a:r>
              <a:rPr lang="en-US" altLang="en-US" sz="2800" i="1" dirty="0"/>
              <a:t> </a:t>
            </a:r>
            <a:r>
              <a:rPr lang="en-US" altLang="en-US" sz="2800" dirty="0"/>
              <a:t>its corresponding threshold</a:t>
            </a:r>
            <a:r>
              <a:rPr lang="en-US" altLang="en-US" sz="2800" i="1" dirty="0"/>
              <a:t> </a:t>
            </a:r>
            <a:r>
              <a:rPr lang="en-US" altLang="en-US" sz="2800" dirty="0" err="1"/>
              <a:t>r</a:t>
            </a:r>
            <a:r>
              <a:rPr lang="en-US" altLang="en-US" sz="2800" baseline="-25000" dirty="0" err="1">
                <a:latin typeface="Symbol" pitchFamily="18" charset="2"/>
              </a:rPr>
              <a:t>a</a:t>
            </a:r>
            <a:r>
              <a:rPr lang="en-US" altLang="en-US" sz="2800" dirty="0"/>
              <a:t>, such that </a:t>
            </a:r>
            <a:r>
              <a:rPr lang="en-US" altLang="en-US" sz="2800" dirty="0">
                <a:solidFill>
                  <a:schemeClr val="hlink"/>
                </a:solidFill>
                <a:latin typeface="Symbol" pitchFamily="18" charset="2"/>
              </a:rPr>
              <a:t>a</a:t>
            </a:r>
            <a:r>
              <a:rPr lang="en-US" altLang="en-US" sz="2800" dirty="0">
                <a:solidFill>
                  <a:schemeClr val="hlink"/>
                </a:solidFill>
              </a:rPr>
              <a:t>=</a:t>
            </a:r>
            <a:r>
              <a:rPr lang="en-US" altLang="en-US" sz="2800" dirty="0" err="1">
                <a:solidFill>
                  <a:schemeClr val="hlink"/>
                </a:solidFill>
              </a:rPr>
              <a:t>Proba</a:t>
            </a:r>
            <a:r>
              <a:rPr lang="en-US" altLang="en-US" sz="2800" dirty="0">
                <a:solidFill>
                  <a:schemeClr val="hlink"/>
                </a:solidFill>
              </a:rPr>
              <a:t>(R &gt; </a:t>
            </a:r>
            <a:r>
              <a:rPr lang="en-US" altLang="en-US" sz="2800" dirty="0" err="1">
                <a:solidFill>
                  <a:schemeClr val="hlink"/>
                </a:solidFill>
              </a:rPr>
              <a:t>r</a:t>
            </a:r>
            <a:r>
              <a:rPr lang="en-US" altLang="en-US" sz="2800" baseline="-25000" dirty="0" err="1">
                <a:solidFill>
                  <a:schemeClr val="hlink"/>
                </a:solidFill>
                <a:latin typeface="Symbol" pitchFamily="18" charset="2"/>
              </a:rPr>
              <a:t>a</a:t>
            </a:r>
            <a:r>
              <a:rPr lang="en-US" altLang="en-US" sz="2800" dirty="0">
                <a:solidFill>
                  <a:schemeClr val="hlink"/>
                </a:solidFill>
              </a:rPr>
              <a:t>).</a:t>
            </a:r>
            <a:endParaRPr lang="en-US" altLang="en-US" sz="2800" dirty="0"/>
          </a:p>
          <a:p>
            <a:r>
              <a:rPr lang="en-US" altLang="en-US" sz="2800" dirty="0"/>
              <a:t>A realization r</a:t>
            </a:r>
            <a:r>
              <a:rPr lang="en-US" altLang="en-US" sz="2800" baseline="-25000" dirty="0"/>
              <a:t>0</a:t>
            </a:r>
            <a:r>
              <a:rPr lang="en-US" altLang="en-US" sz="2800" dirty="0"/>
              <a:t> of R </a:t>
            </a:r>
            <a:r>
              <a:rPr lang="en-US" altLang="en-US" sz="2800" dirty="0" smtClean="0"/>
              <a:t>to be tested.</a:t>
            </a:r>
            <a:endParaRPr lang="en-US" altLang="en-US" sz="2800" dirty="0"/>
          </a:p>
          <a:p>
            <a:endParaRPr lang="en-US" altLang="en-US" sz="2800" dirty="0"/>
          </a:p>
        </p:txBody>
      </p:sp>
      <p:sp>
        <p:nvSpPr>
          <p:cNvPr id="324612" name="Text Box 4"/>
          <p:cNvSpPr txBox="1">
            <a:spLocks noChangeArrowheads="1"/>
          </p:cNvSpPr>
          <p:nvPr/>
        </p:nvSpPr>
        <p:spPr bwMode="auto">
          <a:xfrm>
            <a:off x="1093788" y="5975350"/>
            <a:ext cx="8264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latin typeface="Arial" pitchFamily="34" charset="0"/>
              </a:rPr>
              <a:t>If r</a:t>
            </a:r>
            <a:r>
              <a:rPr lang="en-US" altLang="en-US" sz="3200" baseline="-25000">
                <a:latin typeface="Arial" pitchFamily="34" charset="0"/>
              </a:rPr>
              <a:t>0</a:t>
            </a:r>
            <a:r>
              <a:rPr lang="en-US" altLang="en-US" sz="2800">
                <a:latin typeface="Arial" pitchFamily="34" charset="0"/>
              </a:rPr>
              <a:t>&gt;</a:t>
            </a:r>
            <a:r>
              <a:rPr lang="en-US" altLang="en-US">
                <a:latin typeface="Arial" pitchFamily="34" charset="0"/>
              </a:rPr>
              <a:t> </a:t>
            </a:r>
            <a:r>
              <a:rPr lang="en-US" altLang="en-US" sz="2800">
                <a:latin typeface="Arial" pitchFamily="34" charset="0"/>
              </a:rPr>
              <a:t>r</a:t>
            </a:r>
            <a:r>
              <a:rPr lang="en-US" altLang="en-US" sz="2800" baseline="-25000">
                <a:latin typeface="Symbol" pitchFamily="18" charset="2"/>
              </a:rPr>
              <a:t>a</a:t>
            </a:r>
            <a:r>
              <a:rPr lang="en-US" altLang="en-US" sz="2800">
                <a:latin typeface="Arial" pitchFamily="34" charset="0"/>
              </a:rPr>
              <a:t>, reject</a:t>
            </a:r>
            <a:r>
              <a:rPr lang="en-US" altLang="en-US" sz="2800"/>
              <a:t> </a:t>
            </a:r>
            <a:r>
              <a:rPr lang="en-US" altLang="en-US" sz="2800">
                <a:latin typeface="Arial" pitchFamily="34" charset="0"/>
              </a:rPr>
              <a:t>H</a:t>
            </a:r>
            <a:r>
              <a:rPr lang="en-US" altLang="en-US" sz="2800" baseline="-25000">
                <a:latin typeface="Arial" pitchFamily="34" charset="0"/>
              </a:rPr>
              <a:t>0</a:t>
            </a:r>
            <a:r>
              <a:rPr lang="en-US" altLang="en-US" sz="2800">
                <a:latin typeface="Arial" pitchFamily="34" charset="0"/>
              </a:rPr>
              <a:t>, with risk </a:t>
            </a:r>
            <a:r>
              <a:rPr lang="en-US" altLang="en-US" sz="2800">
                <a:latin typeface="Symbol" pitchFamily="18" charset="2"/>
              </a:rPr>
              <a:t>a</a:t>
            </a:r>
            <a:r>
              <a:rPr lang="en-US" altLang="en-US" sz="2800">
                <a:latin typeface="Arial" pitchFamily="34" charset="0"/>
              </a:rPr>
              <a:t> of being wrong.</a:t>
            </a:r>
          </a:p>
        </p:txBody>
      </p:sp>
      <p:grpSp>
        <p:nvGrpSpPr>
          <p:cNvPr id="324639" name="Group 31"/>
          <p:cNvGrpSpPr>
            <a:grpSpLocks/>
          </p:cNvGrpSpPr>
          <p:nvPr/>
        </p:nvGrpSpPr>
        <p:grpSpPr bwMode="auto">
          <a:xfrm>
            <a:off x="5973763" y="693738"/>
            <a:ext cx="3170237" cy="1798637"/>
            <a:chOff x="3657" y="2151"/>
            <a:chExt cx="1997" cy="1133"/>
          </a:xfrm>
        </p:grpSpPr>
        <p:sp>
          <p:nvSpPr>
            <p:cNvPr id="324640" name="Freeform 32" descr="Dark upward diagonal"/>
            <p:cNvSpPr>
              <a:spLocks/>
            </p:cNvSpPr>
            <p:nvPr/>
          </p:nvSpPr>
          <p:spPr bwMode="auto">
            <a:xfrm>
              <a:off x="4735" y="2493"/>
              <a:ext cx="349" cy="528"/>
            </a:xfrm>
            <a:custGeom>
              <a:avLst/>
              <a:gdLst>
                <a:gd name="T0" fmla="*/ 0 w 538"/>
                <a:gd name="T1" fmla="*/ 0 h 479"/>
                <a:gd name="T2" fmla="*/ 0 w 538"/>
                <a:gd name="T3" fmla="*/ 479 h 479"/>
                <a:gd name="T4" fmla="*/ 538 w 538"/>
                <a:gd name="T5" fmla="*/ 479 h 479"/>
                <a:gd name="T6" fmla="*/ 359 w 538"/>
                <a:gd name="T7" fmla="*/ 427 h 479"/>
                <a:gd name="T8" fmla="*/ 254 w 538"/>
                <a:gd name="T9" fmla="*/ 344 h 479"/>
                <a:gd name="T10" fmla="*/ 149 w 538"/>
                <a:gd name="T11" fmla="*/ 240 h 479"/>
                <a:gd name="T12" fmla="*/ 59 w 538"/>
                <a:gd name="T13" fmla="*/ 112 h 479"/>
                <a:gd name="T14" fmla="*/ 0 w 538"/>
                <a:gd name="T1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8" h="479">
                  <a:moveTo>
                    <a:pt x="0" y="0"/>
                  </a:moveTo>
                  <a:lnTo>
                    <a:pt x="0" y="479"/>
                  </a:lnTo>
                  <a:lnTo>
                    <a:pt x="538" y="479"/>
                  </a:lnTo>
                  <a:lnTo>
                    <a:pt x="359" y="427"/>
                  </a:lnTo>
                  <a:lnTo>
                    <a:pt x="254" y="344"/>
                  </a:lnTo>
                  <a:lnTo>
                    <a:pt x="149" y="240"/>
                  </a:lnTo>
                  <a:lnTo>
                    <a:pt x="59" y="112"/>
                  </a:lnTo>
                  <a:lnTo>
                    <a:pt x="0" y="0"/>
                  </a:lnTo>
                  <a:close/>
                </a:path>
              </a:pathLst>
            </a:custGeom>
            <a:pattFill prst="dkUpDiag">
              <a:fgClr>
                <a:schemeClr val="hlink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641" name="Text Box 33"/>
            <p:cNvSpPr txBox="1">
              <a:spLocks noChangeArrowheads="1"/>
            </p:cNvSpPr>
            <p:nvPr/>
          </p:nvSpPr>
          <p:spPr bwMode="auto">
            <a:xfrm>
              <a:off x="4965" y="2656"/>
              <a:ext cx="6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rgbClr val="FF0000"/>
                  </a:solidFill>
                </a:rPr>
                <a:t>pval</a:t>
              </a:r>
            </a:p>
          </p:txBody>
        </p:sp>
        <p:sp>
          <p:nvSpPr>
            <p:cNvPr id="324642" name="Text Box 34"/>
            <p:cNvSpPr txBox="1">
              <a:spLocks noChangeArrowheads="1"/>
            </p:cNvSpPr>
            <p:nvPr/>
          </p:nvSpPr>
          <p:spPr bwMode="auto">
            <a:xfrm>
              <a:off x="4615" y="2957"/>
              <a:ext cx="7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chemeClr val="hlink"/>
                  </a:solidFill>
                </a:rPr>
                <a:t>r</a:t>
              </a:r>
              <a:r>
                <a:rPr lang="en-US" altLang="en-US" baseline="-25000">
                  <a:solidFill>
                    <a:schemeClr val="hlink"/>
                  </a:solidFill>
                  <a:latin typeface="Symbol" pitchFamily="18" charset="2"/>
                </a:rPr>
                <a:t>a</a:t>
              </a:r>
              <a:r>
                <a:rPr lang="en-US" altLang="en-US" sz="2800" b="1">
                  <a:solidFill>
                    <a:schemeClr val="hlink"/>
                  </a:solidFill>
                  <a:latin typeface="Symbol" pitchFamily="18" charset="2"/>
                </a:rPr>
                <a:t> </a:t>
              </a:r>
              <a:r>
                <a:rPr lang="en-US" altLang="en-US">
                  <a:solidFill>
                    <a:srgbClr val="FF0000"/>
                  </a:solidFill>
                </a:rPr>
                <a:t>r</a:t>
              </a:r>
              <a:r>
                <a:rPr lang="en-US" altLang="en-US" baseline="-250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324643" name="Freeform 35" descr="Dark upward diagonal"/>
            <p:cNvSpPr>
              <a:spLocks/>
            </p:cNvSpPr>
            <p:nvPr/>
          </p:nvSpPr>
          <p:spPr bwMode="auto">
            <a:xfrm>
              <a:off x="4826" y="2741"/>
              <a:ext cx="297" cy="273"/>
            </a:xfrm>
            <a:custGeom>
              <a:avLst/>
              <a:gdLst>
                <a:gd name="T0" fmla="*/ 0 w 538"/>
                <a:gd name="T1" fmla="*/ 0 h 479"/>
                <a:gd name="T2" fmla="*/ 0 w 538"/>
                <a:gd name="T3" fmla="*/ 479 h 479"/>
                <a:gd name="T4" fmla="*/ 538 w 538"/>
                <a:gd name="T5" fmla="*/ 479 h 479"/>
                <a:gd name="T6" fmla="*/ 359 w 538"/>
                <a:gd name="T7" fmla="*/ 427 h 479"/>
                <a:gd name="T8" fmla="*/ 254 w 538"/>
                <a:gd name="T9" fmla="*/ 344 h 479"/>
                <a:gd name="T10" fmla="*/ 149 w 538"/>
                <a:gd name="T11" fmla="*/ 240 h 479"/>
                <a:gd name="T12" fmla="*/ 59 w 538"/>
                <a:gd name="T13" fmla="*/ 112 h 479"/>
                <a:gd name="T14" fmla="*/ 0 w 538"/>
                <a:gd name="T15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8" h="479">
                  <a:moveTo>
                    <a:pt x="0" y="0"/>
                  </a:moveTo>
                  <a:lnTo>
                    <a:pt x="0" y="479"/>
                  </a:lnTo>
                  <a:lnTo>
                    <a:pt x="538" y="479"/>
                  </a:lnTo>
                  <a:lnTo>
                    <a:pt x="359" y="427"/>
                  </a:lnTo>
                  <a:lnTo>
                    <a:pt x="254" y="344"/>
                  </a:lnTo>
                  <a:lnTo>
                    <a:pt x="149" y="240"/>
                  </a:lnTo>
                  <a:lnTo>
                    <a:pt x="59" y="112"/>
                  </a:lnTo>
                  <a:lnTo>
                    <a:pt x="0" y="0"/>
                  </a:lnTo>
                  <a:close/>
                </a:path>
              </a:pathLst>
            </a:custGeom>
            <a:pattFill prst="dkUpDiag">
              <a:fgClr>
                <a:srgbClr val="FF0000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644" name="Freeform 36"/>
            <p:cNvSpPr>
              <a:spLocks/>
            </p:cNvSpPr>
            <p:nvPr/>
          </p:nvSpPr>
          <p:spPr bwMode="auto">
            <a:xfrm>
              <a:off x="3755" y="2151"/>
              <a:ext cx="1459" cy="876"/>
            </a:xfrm>
            <a:custGeom>
              <a:avLst/>
              <a:gdLst>
                <a:gd name="T0" fmla="*/ 0 w 2641"/>
                <a:gd name="T1" fmla="*/ 1522 h 1537"/>
                <a:gd name="T2" fmla="*/ 187 w 2641"/>
                <a:gd name="T3" fmla="*/ 1515 h 1537"/>
                <a:gd name="T4" fmla="*/ 382 w 2641"/>
                <a:gd name="T5" fmla="*/ 1455 h 1537"/>
                <a:gd name="T6" fmla="*/ 427 w 2641"/>
                <a:gd name="T7" fmla="*/ 1440 h 1537"/>
                <a:gd name="T8" fmla="*/ 576 w 2641"/>
                <a:gd name="T9" fmla="*/ 1358 h 1537"/>
                <a:gd name="T10" fmla="*/ 718 w 2641"/>
                <a:gd name="T11" fmla="*/ 1141 h 1537"/>
                <a:gd name="T12" fmla="*/ 890 w 2641"/>
                <a:gd name="T13" fmla="*/ 789 h 1537"/>
                <a:gd name="T14" fmla="*/ 1055 w 2641"/>
                <a:gd name="T15" fmla="*/ 408 h 1537"/>
                <a:gd name="T16" fmla="*/ 1227 w 2641"/>
                <a:gd name="T17" fmla="*/ 79 h 1537"/>
                <a:gd name="T18" fmla="*/ 1339 w 2641"/>
                <a:gd name="T19" fmla="*/ 11 h 1537"/>
                <a:gd name="T20" fmla="*/ 1414 w 2641"/>
                <a:gd name="T21" fmla="*/ 11 h 1537"/>
                <a:gd name="T22" fmla="*/ 1466 w 2641"/>
                <a:gd name="T23" fmla="*/ 71 h 1537"/>
                <a:gd name="T24" fmla="*/ 1526 w 2641"/>
                <a:gd name="T25" fmla="*/ 139 h 1537"/>
                <a:gd name="T26" fmla="*/ 1676 w 2641"/>
                <a:gd name="T27" fmla="*/ 423 h 1537"/>
                <a:gd name="T28" fmla="*/ 1781 w 2641"/>
                <a:gd name="T29" fmla="*/ 632 h 1537"/>
                <a:gd name="T30" fmla="*/ 1900 w 2641"/>
                <a:gd name="T31" fmla="*/ 946 h 1537"/>
                <a:gd name="T32" fmla="*/ 1997 w 2641"/>
                <a:gd name="T33" fmla="*/ 1118 h 1537"/>
                <a:gd name="T34" fmla="*/ 2072 w 2641"/>
                <a:gd name="T35" fmla="*/ 1268 h 1537"/>
                <a:gd name="T36" fmla="*/ 2207 w 2641"/>
                <a:gd name="T37" fmla="*/ 1395 h 1537"/>
                <a:gd name="T38" fmla="*/ 2371 w 2641"/>
                <a:gd name="T39" fmla="*/ 1485 h 1537"/>
                <a:gd name="T40" fmla="*/ 2573 w 2641"/>
                <a:gd name="T41" fmla="*/ 1530 h 1537"/>
                <a:gd name="T42" fmla="*/ 2641 w 2641"/>
                <a:gd name="T43" fmla="*/ 1530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41" h="1537">
                  <a:moveTo>
                    <a:pt x="0" y="1522"/>
                  </a:moveTo>
                  <a:cubicBezTo>
                    <a:pt x="61" y="1524"/>
                    <a:pt x="123" y="1526"/>
                    <a:pt x="187" y="1515"/>
                  </a:cubicBezTo>
                  <a:cubicBezTo>
                    <a:pt x="251" y="1504"/>
                    <a:pt x="342" y="1467"/>
                    <a:pt x="382" y="1455"/>
                  </a:cubicBezTo>
                  <a:cubicBezTo>
                    <a:pt x="422" y="1443"/>
                    <a:pt x="395" y="1456"/>
                    <a:pt x="427" y="1440"/>
                  </a:cubicBezTo>
                  <a:cubicBezTo>
                    <a:pt x="459" y="1424"/>
                    <a:pt x="528" y="1408"/>
                    <a:pt x="576" y="1358"/>
                  </a:cubicBezTo>
                  <a:cubicBezTo>
                    <a:pt x="624" y="1308"/>
                    <a:pt x="666" y="1236"/>
                    <a:pt x="718" y="1141"/>
                  </a:cubicBezTo>
                  <a:cubicBezTo>
                    <a:pt x="770" y="1046"/>
                    <a:pt x="834" y="911"/>
                    <a:pt x="890" y="789"/>
                  </a:cubicBezTo>
                  <a:cubicBezTo>
                    <a:pt x="946" y="667"/>
                    <a:pt x="999" y="526"/>
                    <a:pt x="1055" y="408"/>
                  </a:cubicBezTo>
                  <a:cubicBezTo>
                    <a:pt x="1111" y="290"/>
                    <a:pt x="1180" y="145"/>
                    <a:pt x="1227" y="79"/>
                  </a:cubicBezTo>
                  <a:cubicBezTo>
                    <a:pt x="1274" y="13"/>
                    <a:pt x="1308" y="22"/>
                    <a:pt x="1339" y="11"/>
                  </a:cubicBezTo>
                  <a:cubicBezTo>
                    <a:pt x="1370" y="0"/>
                    <a:pt x="1393" y="1"/>
                    <a:pt x="1414" y="11"/>
                  </a:cubicBezTo>
                  <a:cubicBezTo>
                    <a:pt x="1435" y="21"/>
                    <a:pt x="1447" y="50"/>
                    <a:pt x="1466" y="71"/>
                  </a:cubicBezTo>
                  <a:cubicBezTo>
                    <a:pt x="1485" y="92"/>
                    <a:pt x="1491" y="80"/>
                    <a:pt x="1526" y="139"/>
                  </a:cubicBezTo>
                  <a:cubicBezTo>
                    <a:pt x="1561" y="198"/>
                    <a:pt x="1633" y="341"/>
                    <a:pt x="1676" y="423"/>
                  </a:cubicBezTo>
                  <a:cubicBezTo>
                    <a:pt x="1719" y="505"/>
                    <a:pt x="1744" y="545"/>
                    <a:pt x="1781" y="632"/>
                  </a:cubicBezTo>
                  <a:cubicBezTo>
                    <a:pt x="1818" y="719"/>
                    <a:pt x="1864" y="865"/>
                    <a:pt x="1900" y="946"/>
                  </a:cubicBezTo>
                  <a:cubicBezTo>
                    <a:pt x="1936" y="1027"/>
                    <a:pt x="1968" y="1064"/>
                    <a:pt x="1997" y="1118"/>
                  </a:cubicBezTo>
                  <a:cubicBezTo>
                    <a:pt x="2026" y="1172"/>
                    <a:pt x="2037" y="1222"/>
                    <a:pt x="2072" y="1268"/>
                  </a:cubicBezTo>
                  <a:cubicBezTo>
                    <a:pt x="2107" y="1314"/>
                    <a:pt x="2157" y="1359"/>
                    <a:pt x="2207" y="1395"/>
                  </a:cubicBezTo>
                  <a:cubicBezTo>
                    <a:pt x="2257" y="1431"/>
                    <a:pt x="2310" y="1463"/>
                    <a:pt x="2371" y="1485"/>
                  </a:cubicBezTo>
                  <a:cubicBezTo>
                    <a:pt x="2432" y="1507"/>
                    <a:pt x="2528" y="1523"/>
                    <a:pt x="2573" y="1530"/>
                  </a:cubicBezTo>
                  <a:cubicBezTo>
                    <a:pt x="2618" y="1537"/>
                    <a:pt x="2629" y="1533"/>
                    <a:pt x="2641" y="1530"/>
                  </a:cubicBezTo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645" name="Line 37"/>
            <p:cNvSpPr>
              <a:spLocks noChangeShapeType="1"/>
            </p:cNvSpPr>
            <p:nvPr/>
          </p:nvSpPr>
          <p:spPr bwMode="auto">
            <a:xfrm flipV="1">
              <a:off x="4916" y="2887"/>
              <a:ext cx="70" cy="67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646" name="Line 38"/>
            <p:cNvSpPr>
              <a:spLocks noChangeShapeType="1"/>
            </p:cNvSpPr>
            <p:nvPr/>
          </p:nvSpPr>
          <p:spPr bwMode="auto">
            <a:xfrm>
              <a:off x="3657" y="3023"/>
              <a:ext cx="18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647" name="Text Box 39"/>
            <p:cNvSpPr txBox="1">
              <a:spLocks noChangeArrowheads="1"/>
            </p:cNvSpPr>
            <p:nvPr/>
          </p:nvSpPr>
          <p:spPr bwMode="auto">
            <a:xfrm>
              <a:off x="5356" y="2993"/>
              <a:ext cx="2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r</a:t>
              </a:r>
            </a:p>
          </p:txBody>
        </p:sp>
        <p:sp>
          <p:nvSpPr>
            <p:cNvPr id="324648" name="Text Box 40"/>
            <p:cNvSpPr txBox="1">
              <a:spLocks noChangeArrowheads="1"/>
            </p:cNvSpPr>
            <p:nvPr/>
          </p:nvSpPr>
          <p:spPr bwMode="auto">
            <a:xfrm>
              <a:off x="4814" y="2408"/>
              <a:ext cx="6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>
                  <a:solidFill>
                    <a:schemeClr val="hlink"/>
                  </a:solidFill>
                  <a:latin typeface="Symbol" pitchFamily="18" charset="2"/>
                </a:rPr>
                <a:t>a</a:t>
              </a:r>
            </a:p>
          </p:txBody>
        </p:sp>
        <p:sp>
          <p:nvSpPr>
            <p:cNvPr id="324649" name="Line 41"/>
            <p:cNvSpPr>
              <a:spLocks noChangeShapeType="1"/>
            </p:cNvSpPr>
            <p:nvPr/>
          </p:nvSpPr>
          <p:spPr bwMode="auto">
            <a:xfrm flipV="1">
              <a:off x="4765" y="2639"/>
              <a:ext cx="70" cy="67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05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value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33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81200"/>
            <a:ext cx="61245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43200" y="1981200"/>
            <a:ext cx="2590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Your score distribution (obtained by bootstrap)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05000" y="4267200"/>
            <a:ext cx="76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19300" y="3124200"/>
            <a:ext cx="76200" cy="20491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66435" y="3234380"/>
            <a:ext cx="76200" cy="19389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33600" y="2743200"/>
            <a:ext cx="76200" cy="24301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84854" y="3254975"/>
            <a:ext cx="76200" cy="19389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2509446" y="3764177"/>
            <a:ext cx="81353" cy="14014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H="1">
            <a:off x="2654589" y="4079789"/>
            <a:ext cx="70034" cy="11141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H="1">
            <a:off x="2802816" y="4407243"/>
            <a:ext cx="70034" cy="7743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2936783" y="4079789"/>
            <a:ext cx="70034" cy="11141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3085076" y="4782064"/>
            <a:ext cx="70034" cy="3995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200400" y="4464908"/>
            <a:ext cx="76200" cy="716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3505200" y="4876799"/>
            <a:ext cx="70034" cy="3171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352800" y="4636873"/>
            <a:ext cx="70034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H="1">
            <a:off x="3886200" y="4891215"/>
            <a:ext cx="70034" cy="3171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3733812" y="4981832"/>
            <a:ext cx="70034" cy="2352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905000" y="4794421"/>
            <a:ext cx="645122" cy="691980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795602" y="4981832"/>
            <a:ext cx="160632" cy="176084"/>
          </a:xfrm>
          <a:prstGeom prst="line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219200" y="5826210"/>
            <a:ext cx="6740611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Pvalue</a:t>
            </a:r>
            <a:r>
              <a:rPr lang="en-US" dirty="0" smtClean="0">
                <a:solidFill>
                  <a:schemeClr val="tx1"/>
                </a:solidFill>
              </a:rPr>
              <a:t> = fraction of score values above the reference score.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SMALL </a:t>
            </a:r>
            <a:r>
              <a:rPr lang="en-US" b="1" dirty="0" err="1" smtClean="0">
                <a:solidFill>
                  <a:schemeClr val="tx1"/>
                </a:solidFill>
              </a:rPr>
              <a:t>pvalues</a:t>
            </a:r>
            <a:r>
              <a:rPr lang="en-US" b="1" dirty="0" smtClean="0">
                <a:solidFill>
                  <a:schemeClr val="tx1"/>
                </a:solidFill>
              </a:rPr>
              <a:t> are good</a:t>
            </a:r>
            <a:r>
              <a:rPr lang="en-US" dirty="0" smtClean="0">
                <a:solidFill>
                  <a:schemeClr val="tx1"/>
                </a:solidFill>
              </a:rPr>
              <a:t>: they shed doubt on the “null hypothesis”.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48200" y="2939534"/>
            <a:ext cx="1679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 score</a:t>
            </a:r>
            <a:endParaRPr lang="en-US" dirty="0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76400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96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test examples needed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34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078192" y="5257800"/>
            <a:ext cx="2209800" cy="9144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600" y="1524000"/>
            <a:ext cx="8153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/>
              <a:t>Variance of test error rate </a:t>
            </a:r>
            <a:r>
              <a:rPr lang="en-US" altLang="en-US" sz="3200" dirty="0">
                <a:latin typeface="Symbol" pitchFamily="18" charset="2"/>
              </a:rPr>
              <a:t>s</a:t>
            </a:r>
            <a:r>
              <a:rPr lang="en-US" altLang="en-US" sz="3200" baseline="30000" dirty="0"/>
              <a:t>2</a:t>
            </a:r>
            <a:r>
              <a:rPr lang="en-US" altLang="en-US" sz="3200" dirty="0"/>
              <a:t>= </a:t>
            </a:r>
            <a:r>
              <a:rPr lang="en-US" altLang="en-US" sz="3200" b="1" dirty="0"/>
              <a:t>E(1-E</a:t>
            </a:r>
            <a:r>
              <a:rPr lang="en-US" altLang="en-US" sz="3200" b="1" dirty="0" smtClean="0"/>
              <a:t>)/n</a:t>
            </a:r>
            <a:endParaRPr lang="en-US" altLang="en-US" sz="3200" dirty="0"/>
          </a:p>
          <a:p>
            <a:pPr>
              <a:buFontTx/>
              <a:buNone/>
            </a:pPr>
            <a:r>
              <a:rPr lang="en-US" altLang="en-US" sz="3200" dirty="0" smtClean="0"/>
              <a:t>For E</a:t>
            </a:r>
            <a:r>
              <a:rPr lang="en-US" altLang="en-US" sz="3200" dirty="0"/>
              <a:t>&lt;&lt;1, </a:t>
            </a:r>
            <a:r>
              <a:rPr lang="en-US" altLang="en-US" sz="3200" dirty="0" smtClean="0"/>
              <a:t>		</a:t>
            </a:r>
            <a:r>
              <a:rPr lang="en-US" altLang="en-US" sz="3200" dirty="0" smtClean="0">
                <a:latin typeface="Symbol" pitchFamily="18" charset="2"/>
              </a:rPr>
              <a:t>s</a:t>
            </a:r>
            <a:r>
              <a:rPr lang="en-US" altLang="en-US" sz="3200" baseline="30000" dirty="0" smtClean="0"/>
              <a:t>2 </a:t>
            </a:r>
            <a:r>
              <a:rPr lang="en-US" altLang="en-US" sz="3200" dirty="0">
                <a:sym typeface="Symbol" pitchFamily="18" charset="2"/>
              </a:rPr>
              <a:t></a:t>
            </a:r>
            <a:r>
              <a:rPr lang="en-US" altLang="en-US" sz="3200" dirty="0"/>
              <a:t> </a:t>
            </a:r>
            <a:r>
              <a:rPr lang="en-US" altLang="en-US" sz="3200" dirty="0" smtClean="0"/>
              <a:t>E/n</a:t>
            </a:r>
            <a:r>
              <a:rPr lang="en-US" altLang="en-US" sz="3200" dirty="0"/>
              <a:t>			</a:t>
            </a:r>
            <a:r>
              <a:rPr lang="en-US" altLang="en-US" sz="3200" dirty="0" smtClean="0"/>
              <a:t>(</a:t>
            </a:r>
            <a:r>
              <a:rPr lang="en-US" altLang="en-US" sz="3200" dirty="0"/>
              <a:t>1</a:t>
            </a:r>
            <a:r>
              <a:rPr lang="en-US" altLang="en-US" sz="3200" dirty="0" smtClean="0"/>
              <a:t>)</a:t>
            </a:r>
          </a:p>
          <a:p>
            <a:pPr>
              <a:buFontTx/>
              <a:buNone/>
            </a:pPr>
            <a:endParaRPr lang="en-US" altLang="en-US" sz="3200" dirty="0"/>
          </a:p>
          <a:p>
            <a:r>
              <a:rPr lang="en-US" altLang="en-US" sz="3200" dirty="0"/>
              <a:t>Choose a given </a:t>
            </a:r>
            <a:r>
              <a:rPr lang="en-US" altLang="en-US" sz="3200" dirty="0">
                <a:solidFill>
                  <a:srgbClr val="0066FF"/>
                </a:solidFill>
              </a:rPr>
              <a:t>coefficient of variance </a:t>
            </a:r>
            <a:r>
              <a:rPr lang="en-US" altLang="en-US" sz="3200" dirty="0">
                <a:latin typeface="Symbol" pitchFamily="18" charset="2"/>
              </a:rPr>
              <a:t>s</a:t>
            </a:r>
            <a:r>
              <a:rPr lang="en-US" altLang="en-US" sz="3200" dirty="0"/>
              <a:t>/E=0.1, that is </a:t>
            </a:r>
            <a:r>
              <a:rPr lang="en-US" altLang="en-US" sz="3200" dirty="0" smtClean="0"/>
              <a:t>		</a:t>
            </a:r>
            <a:r>
              <a:rPr lang="en-US" altLang="en-US" sz="3200" dirty="0" smtClean="0">
                <a:latin typeface="Symbol" pitchFamily="18" charset="2"/>
              </a:rPr>
              <a:t>s</a:t>
            </a:r>
            <a:r>
              <a:rPr lang="en-US" altLang="en-US" sz="3200" baseline="30000" dirty="0" smtClean="0"/>
              <a:t>2</a:t>
            </a:r>
            <a:r>
              <a:rPr lang="en-US" altLang="en-US" sz="3200" dirty="0" smtClean="0"/>
              <a:t> </a:t>
            </a:r>
            <a:r>
              <a:rPr lang="en-US" altLang="en-US" sz="3200" dirty="0"/>
              <a:t>= </a:t>
            </a:r>
            <a:r>
              <a:rPr lang="en-US" altLang="en-US" sz="3200" dirty="0" smtClean="0"/>
              <a:t>0.01 E</a:t>
            </a:r>
            <a:r>
              <a:rPr lang="en-US" altLang="en-US" sz="3200" baseline="30000" dirty="0" smtClean="0"/>
              <a:t>2</a:t>
            </a:r>
            <a:r>
              <a:rPr lang="en-US" altLang="en-US" sz="3200" dirty="0"/>
              <a:t>	</a:t>
            </a:r>
            <a:r>
              <a:rPr lang="en-US" altLang="en-US" sz="3200" dirty="0" smtClean="0"/>
              <a:t>	(</a:t>
            </a:r>
            <a:r>
              <a:rPr lang="en-US" altLang="en-US" sz="3200" dirty="0"/>
              <a:t>2</a:t>
            </a:r>
            <a:r>
              <a:rPr lang="en-US" altLang="en-US" sz="3200" dirty="0" smtClean="0"/>
              <a:t>)</a:t>
            </a:r>
          </a:p>
          <a:p>
            <a:endParaRPr lang="en-US" altLang="en-US" sz="3200" dirty="0"/>
          </a:p>
          <a:p>
            <a:r>
              <a:rPr lang="en-US" altLang="en-US" sz="3200" dirty="0"/>
              <a:t>Combining (1) and (2):</a:t>
            </a:r>
          </a:p>
          <a:p>
            <a:pPr>
              <a:buFont typeface="Symbol" pitchFamily="18" charset="2"/>
              <a:buChar char=" "/>
            </a:pPr>
            <a:r>
              <a:rPr lang="en-US" altLang="en-US" sz="3200" dirty="0" smtClean="0"/>
              <a:t>E/n = 0.01 E</a:t>
            </a:r>
            <a:r>
              <a:rPr lang="en-US" altLang="en-US" sz="3200" baseline="30000" dirty="0"/>
              <a:t>2</a:t>
            </a:r>
            <a:endParaRPr lang="en-US" altLang="en-US" sz="3200" dirty="0"/>
          </a:p>
          <a:p>
            <a:pPr>
              <a:buFont typeface="Symbol" pitchFamily="18" charset="2"/>
              <a:buChar char=" "/>
            </a:pPr>
            <a:r>
              <a:rPr lang="en-US" altLang="en-US" sz="3200" dirty="0"/>
              <a:t>                            </a:t>
            </a:r>
            <a:r>
              <a:rPr lang="en-US" altLang="en-US" sz="3200" dirty="0" smtClean="0"/>
              <a:t>n = 100/E</a:t>
            </a:r>
            <a:endParaRPr lang="en-US" alt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152400" y="61722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66FF"/>
                </a:solidFill>
              </a:rPr>
              <a:t>Guyon</a:t>
            </a:r>
            <a:r>
              <a:rPr lang="en-US" dirty="0" smtClean="0">
                <a:solidFill>
                  <a:srgbClr val="0066FF"/>
                </a:solidFill>
              </a:rPr>
              <a:t> et al., 1996. http</a:t>
            </a:r>
            <a:r>
              <a:rPr lang="en-US" dirty="0">
                <a:solidFill>
                  <a:srgbClr val="0066FF"/>
                </a:solidFill>
              </a:rPr>
              <a:t>://citeseerx.ist.psu.edu/viewdoc/summary?doi=10.1.1.33.3326</a:t>
            </a:r>
          </a:p>
        </p:txBody>
      </p:sp>
    </p:spTree>
    <p:extLst>
      <p:ext uri="{BB962C8B-B14F-4D97-AF65-F5344CB8AC3E}">
        <p14:creationId xmlns:p14="http://schemas.microsoft.com/office/powerpoint/2010/main" val="368802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I use my test set to compare multiple methods?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35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237606" cy="49422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505200" y="2133600"/>
            <a:ext cx="990600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44006" y="2177775"/>
            <a:ext cx="330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~800 participants, ~3000 entries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94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Bonferroni correction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" y="1524000"/>
            <a:ext cx="8153400" cy="491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err="1" smtClean="0"/>
              <a:t>Pvalue</a:t>
            </a:r>
            <a:r>
              <a:rPr lang="en-US" altLang="en-US" sz="3200" dirty="0" smtClean="0"/>
              <a:t> = small </a:t>
            </a:r>
            <a:r>
              <a:rPr lang="en-US" altLang="en-US" sz="3200" dirty="0" err="1" smtClean="0"/>
              <a:t>proba</a:t>
            </a:r>
            <a:r>
              <a:rPr lang="en-US" altLang="en-US" sz="3200" dirty="0" smtClean="0"/>
              <a:t> of wrong conclusion.</a:t>
            </a:r>
          </a:p>
          <a:p>
            <a:endParaRPr lang="en-US" altLang="en-US" sz="3200" dirty="0"/>
          </a:p>
          <a:p>
            <a:pPr>
              <a:lnSpc>
                <a:spcPct val="90000"/>
              </a:lnSpc>
            </a:pPr>
            <a:r>
              <a:rPr lang="en-US" altLang="en-US" sz="3200" dirty="0" smtClean="0"/>
              <a:t>Can I try m </a:t>
            </a:r>
            <a:r>
              <a:rPr lang="en-US" altLang="en-US" sz="3200" dirty="0"/>
              <a:t>different ways of getting a small </a:t>
            </a:r>
            <a:r>
              <a:rPr lang="en-US" altLang="en-US" sz="3200" dirty="0" err="1" smtClean="0"/>
              <a:t>pvalue</a:t>
            </a:r>
            <a:r>
              <a:rPr lang="en-US" altLang="en-US" sz="3200" dirty="0"/>
              <a:t> </a:t>
            </a:r>
            <a:r>
              <a:rPr lang="en-US" altLang="en-US" sz="3200" dirty="0" smtClean="0"/>
              <a:t>to increase my chances?</a:t>
            </a:r>
          </a:p>
          <a:p>
            <a:pPr>
              <a:lnSpc>
                <a:spcPct val="90000"/>
              </a:lnSpc>
            </a:pPr>
            <a:endParaRPr lang="en-US" altLang="en-US" sz="3200" dirty="0" smtClean="0"/>
          </a:p>
          <a:p>
            <a:pPr>
              <a:lnSpc>
                <a:spcPct val="90000"/>
              </a:lnSpc>
            </a:pPr>
            <a:r>
              <a:rPr lang="en-US" altLang="en-US" sz="3200" dirty="0" smtClean="0"/>
              <a:t>No</a:t>
            </a:r>
            <a:r>
              <a:rPr lang="en-US" altLang="en-US" sz="3200" dirty="0"/>
              <a:t>! If </a:t>
            </a:r>
            <a:r>
              <a:rPr lang="en-US" altLang="en-US" sz="3200" dirty="0" smtClean="0"/>
              <a:t>m </a:t>
            </a:r>
            <a:r>
              <a:rPr lang="en-US" altLang="en-US" sz="3200" dirty="0"/>
              <a:t>independent tests are performed, the fraction of correct decisions will be (</a:t>
            </a:r>
            <a:r>
              <a:rPr lang="en-US" altLang="en-US" sz="3200" dirty="0" smtClean="0"/>
              <a:t>1-pval)</a:t>
            </a:r>
            <a:r>
              <a:rPr lang="en-US" altLang="en-US" sz="3200" baseline="30000" dirty="0" smtClean="0"/>
              <a:t>m</a:t>
            </a:r>
            <a:r>
              <a:rPr lang="en-US" altLang="en-US" sz="3200" baseline="-25000" dirty="0" smtClean="0"/>
              <a:t>.</a:t>
            </a:r>
          </a:p>
          <a:p>
            <a:pPr>
              <a:lnSpc>
                <a:spcPct val="90000"/>
              </a:lnSpc>
            </a:pPr>
            <a:endParaRPr lang="en-US" altLang="en-US" sz="3200" baseline="30000" dirty="0"/>
          </a:p>
          <a:p>
            <a:pPr>
              <a:lnSpc>
                <a:spcPct val="90000"/>
              </a:lnSpc>
            </a:pPr>
            <a:r>
              <a:rPr lang="en-US" altLang="en-US" sz="3200" u="sng" dirty="0"/>
              <a:t>Bonferroni correction</a:t>
            </a:r>
            <a:r>
              <a:rPr lang="en-US" altLang="en-US" sz="3200" dirty="0"/>
              <a:t>: Replace </a:t>
            </a:r>
            <a:r>
              <a:rPr lang="en-US" altLang="en-US" sz="3200" dirty="0" err="1"/>
              <a:t>pval</a:t>
            </a:r>
            <a:r>
              <a:rPr lang="en-US" altLang="en-US" sz="3200" dirty="0"/>
              <a:t> by </a:t>
            </a:r>
            <a:r>
              <a:rPr lang="en-US" altLang="en-US" sz="3200" dirty="0" smtClean="0">
                <a:solidFill>
                  <a:schemeClr val="hlink"/>
                </a:solidFill>
              </a:rPr>
              <a:t>m </a:t>
            </a:r>
            <a:r>
              <a:rPr lang="en-US" altLang="en-US" sz="3200" dirty="0" err="1" smtClean="0">
                <a:solidFill>
                  <a:schemeClr val="hlink"/>
                </a:solidFill>
              </a:rPr>
              <a:t>pval</a:t>
            </a:r>
            <a:r>
              <a:rPr lang="en-US" altLang="en-US" sz="3200" dirty="0" smtClean="0">
                <a:solidFill>
                  <a:schemeClr val="hlink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en-US" sz="3200" dirty="0" smtClean="0"/>
              <a:t>(or the risk </a:t>
            </a:r>
            <a:r>
              <a:rPr lang="en-US" altLang="en-US" sz="3200" dirty="0">
                <a:latin typeface="Symbol" pitchFamily="18" charset="2"/>
              </a:rPr>
              <a:t>a</a:t>
            </a:r>
            <a:r>
              <a:rPr lang="en-US" altLang="en-US" sz="3200" dirty="0"/>
              <a:t> by </a:t>
            </a:r>
            <a:r>
              <a:rPr lang="en-US" altLang="en-US" sz="3200" dirty="0" smtClean="0">
                <a:solidFill>
                  <a:schemeClr val="hlink"/>
                </a:solidFill>
                <a:latin typeface="Symbol" pitchFamily="18" charset="2"/>
              </a:rPr>
              <a:t>a</a:t>
            </a:r>
            <a:r>
              <a:rPr lang="en-US" altLang="en-US" sz="3200" dirty="0" smtClean="0">
                <a:solidFill>
                  <a:schemeClr val="hlink"/>
                </a:solidFill>
              </a:rPr>
              <a:t>/m </a:t>
            </a:r>
            <a:r>
              <a:rPr lang="en-US" altLang="en-US" sz="3200" dirty="0" smtClean="0"/>
              <a:t>in a statistical test). </a:t>
            </a:r>
          </a:p>
          <a:p>
            <a:pPr>
              <a:lnSpc>
                <a:spcPct val="90000"/>
              </a:lnSpc>
            </a:pP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151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4" name="Rectangle 4"/>
          <p:cNvSpPr>
            <a:spLocks noChangeArrowheads="1"/>
          </p:cNvSpPr>
          <p:nvPr/>
        </p:nvSpPr>
        <p:spPr bwMode="auto">
          <a:xfrm>
            <a:off x="1905000" y="4191000"/>
            <a:ext cx="4876800" cy="5334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srgbClr val="003399"/>
                </a:solidFill>
              </a:rPr>
              <a:t>What difference in error rate between 2 classifiers is statistically significant?</a:t>
            </a:r>
          </a:p>
          <a:p>
            <a:pPr>
              <a:lnSpc>
                <a:spcPct val="90000"/>
              </a:lnSpc>
            </a:pPr>
            <a:r>
              <a:rPr lang="en-US" altLang="en-US" sz="2800" dirty="0" err="1"/>
              <a:t>McNemar</a:t>
            </a:r>
            <a:r>
              <a:rPr lang="en-US" altLang="en-US" sz="2800" dirty="0"/>
              <a:t> paired test: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/>
              <a:t>		- assume classifier 1 is better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/>
              <a:t>		- </a:t>
            </a:r>
            <a:r>
              <a:rPr lang="en-US" altLang="en-US" sz="2800" dirty="0" err="1">
                <a:latin typeface="Symbol" pitchFamily="18" charset="2"/>
              </a:rPr>
              <a:t>n</a:t>
            </a:r>
            <a:r>
              <a:rPr lang="en-US" altLang="en-US" sz="2800" baseline="-25000" dirty="0" err="1"/>
              <a:t>i</a:t>
            </a:r>
            <a:r>
              <a:rPr lang="en-US" altLang="en-US" sz="2800" dirty="0"/>
              <a:t>=number of errors classifier </a:t>
            </a:r>
            <a:r>
              <a:rPr lang="en-US" altLang="en-US" sz="2800" dirty="0" err="1"/>
              <a:t>i</a:t>
            </a:r>
            <a:r>
              <a:rPr lang="en-US" altLang="en-US" sz="2800" dirty="0"/>
              <a:t> makes that the other classifier does not make.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/>
              <a:t>		- if E</a:t>
            </a:r>
            <a:r>
              <a:rPr lang="en-US" altLang="en-US" sz="2800" baseline="-25000" dirty="0"/>
              <a:t>2</a:t>
            </a:r>
            <a:r>
              <a:rPr lang="en-US" altLang="en-US" sz="2800" dirty="0"/>
              <a:t>-E</a:t>
            </a:r>
            <a:r>
              <a:rPr lang="en-US" altLang="en-US" sz="2800" baseline="-25000" dirty="0"/>
              <a:t>1</a:t>
            </a:r>
            <a:r>
              <a:rPr lang="en-US" altLang="en-US" sz="2800" dirty="0">
                <a:latin typeface="Symbol" pitchFamily="18" charset="2"/>
                <a:sym typeface="Symbol" pitchFamily="18" charset="2"/>
              </a:rPr>
              <a:t> (</a:t>
            </a:r>
            <a:r>
              <a:rPr lang="en-US" altLang="en-US" sz="2800" dirty="0" err="1">
                <a:sym typeface="Symbol" pitchFamily="18" charset="2"/>
              </a:rPr>
              <a:t>z</a:t>
            </a:r>
            <a:r>
              <a:rPr lang="en-US" altLang="en-US" sz="2800" baseline="-25000" dirty="0" err="1">
                <a:latin typeface="Symbol" pitchFamily="18" charset="2"/>
                <a:sym typeface="Symbol" pitchFamily="18" charset="2"/>
              </a:rPr>
              <a:t>a</a:t>
            </a:r>
            <a:r>
              <a:rPr lang="en-US" altLang="en-US" sz="2800" dirty="0">
                <a:sym typeface="Symbol" pitchFamily="18" charset="2"/>
              </a:rPr>
              <a:t>/</a:t>
            </a:r>
            <a:r>
              <a:rPr lang="en-US" altLang="en-US" sz="2800" dirty="0">
                <a:latin typeface="Symbol" pitchFamily="18" charset="2"/>
              </a:rPr>
              <a:t>n</a:t>
            </a:r>
            <a:r>
              <a:rPr lang="en-US" altLang="en-US" sz="2800" dirty="0"/>
              <a:t>)</a:t>
            </a:r>
            <a:r>
              <a:rPr lang="en-US" altLang="en-US" sz="2800" dirty="0" err="1"/>
              <a:t>sqrt</a:t>
            </a:r>
            <a:r>
              <a:rPr lang="en-US" altLang="en-US" sz="2800" dirty="0"/>
              <a:t>(</a:t>
            </a:r>
            <a:r>
              <a:rPr lang="en-US" altLang="en-US" sz="2800" dirty="0">
                <a:latin typeface="Symbol" pitchFamily="18" charset="2"/>
              </a:rPr>
              <a:t>n</a:t>
            </a:r>
            <a:r>
              <a:rPr lang="en-US" altLang="en-US" sz="2800" baseline="-25000" dirty="0"/>
              <a:t>1 </a:t>
            </a:r>
            <a:r>
              <a:rPr lang="en-US" altLang="en-US" sz="2800" dirty="0"/>
              <a:t>+</a:t>
            </a:r>
            <a:r>
              <a:rPr lang="en-US" altLang="en-US" sz="2800" dirty="0">
                <a:latin typeface="Symbol" pitchFamily="18" charset="2"/>
              </a:rPr>
              <a:t>n</a:t>
            </a:r>
            <a:r>
              <a:rPr lang="en-US" altLang="en-US" sz="2800" baseline="-25000" dirty="0"/>
              <a:t>2 </a:t>
            </a:r>
            <a:r>
              <a:rPr lang="en-US" altLang="en-US" sz="2800" dirty="0"/>
              <a:t>) reject H</a:t>
            </a:r>
            <a:r>
              <a:rPr lang="en-US" altLang="en-US" sz="2800" baseline="-25000" dirty="0"/>
              <a:t>0</a:t>
            </a:r>
            <a:r>
              <a:rPr lang="en-US" altLang="en-US" sz="2800" dirty="0"/>
              <a:t> of equality of error rates with risk </a:t>
            </a:r>
            <a:r>
              <a:rPr lang="en-US" altLang="en-US" sz="2800" dirty="0">
                <a:latin typeface="Symbol" pitchFamily="18" charset="2"/>
              </a:rPr>
              <a:t>a</a:t>
            </a:r>
            <a:r>
              <a:rPr lang="en-US" altLang="en-US" sz="2800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/>
              <a:t>		- one sided risk </a:t>
            </a:r>
            <a:r>
              <a:rPr lang="en-US" altLang="en-US" sz="2800" dirty="0">
                <a:latin typeface="Symbol" pitchFamily="18" charset="2"/>
              </a:rPr>
              <a:t>a</a:t>
            </a:r>
            <a:r>
              <a:rPr lang="en-US" altLang="en-US" sz="2800" dirty="0"/>
              <a:t>=0.01, </a:t>
            </a:r>
            <a:r>
              <a:rPr lang="en-US" altLang="en-US" sz="2800" dirty="0" err="1">
                <a:sym typeface="Symbol" pitchFamily="18" charset="2"/>
              </a:rPr>
              <a:t>z</a:t>
            </a:r>
            <a:r>
              <a:rPr lang="en-US" altLang="en-US" sz="2800" baseline="-25000" dirty="0" err="1">
                <a:latin typeface="Symbol" pitchFamily="18" charset="2"/>
                <a:sym typeface="Symbol" pitchFamily="18" charset="2"/>
              </a:rPr>
              <a:t>a</a:t>
            </a:r>
            <a:r>
              <a:rPr lang="en-US" altLang="en-US" sz="2800" dirty="0"/>
              <a:t>=2.33.</a:t>
            </a:r>
          </a:p>
        </p:txBody>
      </p:sp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Paired test </a:t>
            </a:r>
            <a:r>
              <a:rPr lang="en-US" altLang="en-US" dirty="0"/>
              <a:t>of significance</a:t>
            </a:r>
          </a:p>
        </p:txBody>
      </p:sp>
    </p:spTree>
    <p:extLst>
      <p:ext uri="{BB962C8B-B14F-4D97-AF65-F5344CB8AC3E}">
        <p14:creationId xmlns:p14="http://schemas.microsoft.com/office/powerpoint/2010/main" val="422965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52600"/>
            <a:ext cx="4829175" cy="467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Should I continue the project?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38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007" y="1447800"/>
            <a:ext cx="201930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46283" y="6241584"/>
            <a:ext cx="5105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0                                  0.5                                1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895600" y="4092342"/>
            <a:ext cx="0" cy="1775058"/>
          </a:xfrm>
          <a:prstGeom prst="straightConnector1">
            <a:avLst/>
          </a:prstGeom>
          <a:ln w="635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46283" y="3100614"/>
            <a:ext cx="2316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You are here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10000" y="6206892"/>
            <a:ext cx="609600" cy="45038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14257" y="4113074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also compare yourself to the </a:t>
            </a:r>
            <a:r>
              <a:rPr lang="en-US" b="1" dirty="0" smtClean="0"/>
              <a:t>chance distribution</a:t>
            </a:r>
            <a:r>
              <a:rPr lang="en-US" dirty="0" smtClean="0"/>
              <a:t>: permute at random many times the predicted values and re-compute the score.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2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3581400"/>
            <a:ext cx="82296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4229450"/>
            <a:ext cx="8229600" cy="95215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" y="5181600"/>
            <a:ext cx="82296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334000"/>
          </a:xfrm>
        </p:spPr>
        <p:txBody>
          <a:bodyPr>
            <a:normAutofit fontScale="32500" lnSpcReduction="20000"/>
          </a:bodyPr>
          <a:lstStyle/>
          <a:p>
            <a:r>
              <a:rPr lang="en-US" sz="7400" b="1" dirty="0" smtClean="0">
                <a:solidFill>
                  <a:srgbClr val="FF0000"/>
                </a:solidFill>
              </a:rPr>
              <a:t>Data is everything </a:t>
            </a:r>
            <a:r>
              <a:rPr lang="en-US" sz="7400" dirty="0" smtClean="0"/>
              <a:t>(more always better).</a:t>
            </a:r>
          </a:p>
          <a:p>
            <a:r>
              <a:rPr lang="en-US" sz="7400" dirty="0" smtClean="0"/>
              <a:t>But: need “</a:t>
            </a:r>
            <a:r>
              <a:rPr lang="en-US" sz="7400" b="1" dirty="0" smtClean="0">
                <a:solidFill>
                  <a:srgbClr val="FF0000"/>
                </a:solidFill>
              </a:rPr>
              <a:t>good data</a:t>
            </a:r>
            <a:r>
              <a:rPr lang="en-US" sz="7400" dirty="0" smtClean="0"/>
              <a:t>”. Avoid confounding and data leakage. Control, block, randomize.</a:t>
            </a:r>
          </a:p>
          <a:p>
            <a:r>
              <a:rPr lang="en-US" sz="7400" dirty="0" smtClean="0"/>
              <a:t>Need to choose the </a:t>
            </a:r>
            <a:r>
              <a:rPr lang="en-US" sz="7400" b="1" dirty="0" smtClean="0">
                <a:solidFill>
                  <a:srgbClr val="FF0000"/>
                </a:solidFill>
              </a:rPr>
              <a:t>right metric </a:t>
            </a:r>
            <a:r>
              <a:rPr lang="en-US" sz="7400" dirty="0" smtClean="0"/>
              <a:t>(AUC, </a:t>
            </a:r>
            <a:r>
              <a:rPr lang="en-US" sz="7400" dirty="0" err="1" smtClean="0"/>
              <a:t>pb</a:t>
            </a:r>
            <a:r>
              <a:rPr lang="en-US" sz="7400" dirty="0" smtClean="0"/>
              <a:t>. of imbalanced classes).</a:t>
            </a:r>
          </a:p>
          <a:p>
            <a:r>
              <a:rPr lang="en-US" sz="7400" dirty="0" smtClean="0"/>
              <a:t>Compute </a:t>
            </a:r>
            <a:r>
              <a:rPr lang="en-US" sz="7400" b="1" dirty="0" smtClean="0">
                <a:solidFill>
                  <a:srgbClr val="FF0000"/>
                </a:solidFill>
              </a:rPr>
              <a:t>error bars</a:t>
            </a:r>
            <a:r>
              <a:rPr lang="en-US" sz="7400" dirty="0" smtClean="0"/>
              <a:t>: </a:t>
            </a:r>
            <a:r>
              <a:rPr lang="en-US" sz="7400" dirty="0" smtClean="0">
                <a:latin typeface="Symbol" panose="05050102010706020507" pitchFamily="18" charset="2"/>
              </a:rPr>
              <a:t>s</a:t>
            </a:r>
            <a:r>
              <a:rPr lang="en-US" sz="7400" baseline="30000" dirty="0" smtClean="0"/>
              <a:t>2</a:t>
            </a:r>
            <a:r>
              <a:rPr lang="en-US" sz="7400" dirty="0" smtClean="0"/>
              <a:t>=E(1-E)n or bootstrap.</a:t>
            </a:r>
          </a:p>
          <a:p>
            <a:r>
              <a:rPr lang="en-US" sz="7400" b="1" u="sng" dirty="0" smtClean="0"/>
              <a:t>Case 1</a:t>
            </a:r>
            <a:r>
              <a:rPr lang="en-US" sz="7400" b="1" dirty="0" smtClean="0"/>
              <a:t>: </a:t>
            </a:r>
            <a:r>
              <a:rPr lang="en-US" sz="7400" dirty="0" smtClean="0"/>
              <a:t>Really </a:t>
            </a:r>
            <a:r>
              <a:rPr lang="en-US" sz="7400" b="1" dirty="0" smtClean="0"/>
              <a:t>crummy baseline results</a:t>
            </a:r>
            <a:r>
              <a:rPr lang="en-US" sz="7400" dirty="0" smtClean="0"/>
              <a:t>: Are they better than random? </a:t>
            </a:r>
            <a:r>
              <a:rPr lang="en-US" sz="7400" b="1" dirty="0" smtClean="0"/>
              <a:t>Permutation test</a:t>
            </a:r>
            <a:r>
              <a:rPr lang="en-US" sz="7400" dirty="0" smtClean="0"/>
              <a:t>.</a:t>
            </a:r>
          </a:p>
          <a:p>
            <a:r>
              <a:rPr lang="en-US" sz="7400" b="1" u="sng" dirty="0" smtClean="0"/>
              <a:t>Case 2</a:t>
            </a:r>
            <a:r>
              <a:rPr lang="en-US" sz="7400" b="1" dirty="0" smtClean="0"/>
              <a:t>: </a:t>
            </a:r>
            <a:r>
              <a:rPr lang="en-US" sz="7400" dirty="0" smtClean="0"/>
              <a:t>Really </a:t>
            </a:r>
            <a:r>
              <a:rPr lang="en-US" sz="7400" b="1" dirty="0" smtClean="0"/>
              <a:t>great results</a:t>
            </a:r>
            <a:r>
              <a:rPr lang="en-US" sz="7400" dirty="0" smtClean="0"/>
              <a:t>: Do we have enough errors to distinguish the baseline method from a better method</a:t>
            </a:r>
            <a:r>
              <a:rPr lang="en-US" sz="7400" dirty="0"/>
              <a:t>? Increase </a:t>
            </a:r>
            <a:r>
              <a:rPr lang="en-US" sz="7400" b="1" dirty="0"/>
              <a:t>test set size to n ~ 100/E</a:t>
            </a:r>
            <a:r>
              <a:rPr lang="en-US" sz="7400" dirty="0" smtClean="0"/>
              <a:t>.</a:t>
            </a:r>
          </a:p>
          <a:p>
            <a:r>
              <a:rPr lang="en-US" sz="7400" b="1" u="sng" dirty="0" smtClean="0"/>
              <a:t>Case 3</a:t>
            </a:r>
            <a:r>
              <a:rPr lang="en-US" sz="7400" b="1" dirty="0" smtClean="0"/>
              <a:t>: Middle perf: </a:t>
            </a:r>
            <a:r>
              <a:rPr lang="en-US" sz="7400" dirty="0" smtClean="0"/>
              <a:t>where the gain is potentially biggest. We want to try lots of methods. </a:t>
            </a:r>
            <a:r>
              <a:rPr lang="en-US" sz="7400" dirty="0"/>
              <a:t>Understand </a:t>
            </a:r>
            <a:r>
              <a:rPr lang="en-US" sz="7400" dirty="0" err="1"/>
              <a:t>pvalues</a:t>
            </a:r>
            <a:r>
              <a:rPr lang="en-US" sz="7400" dirty="0"/>
              <a:t> and multiple testing. </a:t>
            </a:r>
            <a:r>
              <a:rPr lang="en-US" sz="7400" b="1" dirty="0"/>
              <a:t>Bonferroni correction = </a:t>
            </a:r>
            <a:r>
              <a:rPr lang="en-US" sz="7400" b="1" dirty="0" err="1"/>
              <a:t>pval</a:t>
            </a:r>
            <a:r>
              <a:rPr lang="en-US" sz="7400" b="1" dirty="0"/>
              <a:t> *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7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286000"/>
            <a:ext cx="4392168" cy="3200400"/>
          </a:xfrm>
        </p:spPr>
        <p:txBody>
          <a:bodyPr>
            <a:normAutofit/>
          </a:bodyPr>
          <a:lstStyle/>
          <a:p>
            <a:r>
              <a:rPr lang="en-US" dirty="0" err="1" smtClean="0"/>
              <a:t>Bernouilli</a:t>
            </a:r>
            <a:r>
              <a:rPr lang="en-US" dirty="0" smtClean="0"/>
              <a:t> distribution</a:t>
            </a:r>
          </a:p>
          <a:p>
            <a:r>
              <a:rPr lang="en-US" dirty="0" smtClean="0"/>
              <a:t>Binomial law</a:t>
            </a:r>
          </a:p>
          <a:p>
            <a:r>
              <a:rPr lang="en-US" dirty="0" smtClean="0"/>
              <a:t>Statistical tests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2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9412" y="228600"/>
            <a:ext cx="82851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smtClean="0">
                <a:solidFill>
                  <a:srgbClr val="C00000"/>
                </a:solidFill>
              </a:rPr>
              <a:t>Wed </a:t>
            </a:r>
            <a:r>
              <a:rPr lang="en-US" altLang="en-US">
                <a:solidFill>
                  <a:srgbClr val="C00000"/>
                </a:solidFill>
              </a:rPr>
              <a:t>2:30-4:30 </a:t>
            </a:r>
            <a:r>
              <a:rPr lang="en-US" altLang="en-US" dirty="0" smtClean="0">
                <a:solidFill>
                  <a:srgbClr val="C00000"/>
                </a:solidFill>
              </a:rPr>
              <a:t>Soda 329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524001"/>
            <a:ext cx="8534400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Next time: model search</a:t>
            </a:r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71600" y="2286000"/>
            <a:ext cx="6096000" cy="403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322461"/>
            <a:ext cx="3259138" cy="393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30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456" y="2862263"/>
            <a:ext cx="4667250" cy="317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0"/>
            <a:ext cx="3724835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roles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32587" y="2971800"/>
            <a:ext cx="990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smtClean="0"/>
              <a:t>YOU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5105400" y="5452852"/>
            <a:ext cx="23070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smtClean="0"/>
              <a:t>YOUR STAFF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1161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73100" y="3810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You have formulated your problem as a “machine Learning” problem</a:t>
            </a:r>
            <a:endParaRPr lang="en-US" altLang="en-US" dirty="0"/>
          </a:p>
        </p:txBody>
      </p:sp>
      <p:sp>
        <p:nvSpPr>
          <p:cNvPr id="251907" name="Rectangle 1027"/>
          <p:cNvSpPr>
            <a:spLocks noChangeArrowheads="1"/>
          </p:cNvSpPr>
          <p:nvPr/>
        </p:nvSpPr>
        <p:spPr bwMode="auto">
          <a:xfrm>
            <a:off x="812800" y="2590800"/>
            <a:ext cx="5486400" cy="2633663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08" name="Text Box 1028"/>
          <p:cNvSpPr txBox="1">
            <a:spLocks noChangeArrowheads="1"/>
          </p:cNvSpPr>
          <p:nvPr/>
        </p:nvSpPr>
        <p:spPr bwMode="auto">
          <a:xfrm>
            <a:off x="2616200" y="3211513"/>
            <a:ext cx="2936875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4800" b="0" dirty="0"/>
              <a:t>X={</a:t>
            </a:r>
            <a:r>
              <a:rPr lang="en-US" altLang="en-US" sz="4800" b="0" dirty="0" err="1" smtClean="0"/>
              <a:t>x</a:t>
            </a:r>
            <a:r>
              <a:rPr lang="en-US" altLang="en-US" sz="4800" b="0" baseline="30000" dirty="0" err="1" smtClean="0"/>
              <a:t>k</a:t>
            </a:r>
            <a:r>
              <a:rPr lang="en-US" altLang="en-US" sz="4800" b="0" baseline="-25000" dirty="0" err="1" smtClean="0"/>
              <a:t>i</a:t>
            </a:r>
            <a:r>
              <a:rPr lang="en-US" altLang="en-US" sz="4800" b="0" dirty="0" smtClean="0"/>
              <a:t>}</a:t>
            </a:r>
            <a:endParaRPr lang="en-US" altLang="en-US" sz="4800" b="0" dirty="0"/>
          </a:p>
        </p:txBody>
      </p:sp>
      <p:sp>
        <p:nvSpPr>
          <p:cNvPr id="251909" name="Line 1029"/>
          <p:cNvSpPr>
            <a:spLocks noChangeShapeType="1"/>
          </p:cNvSpPr>
          <p:nvPr/>
        </p:nvSpPr>
        <p:spPr bwMode="auto">
          <a:xfrm flipV="1">
            <a:off x="798513" y="2438400"/>
            <a:ext cx="5424487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10" name="Text Box 1030"/>
          <p:cNvSpPr txBox="1">
            <a:spLocks noChangeArrowheads="1"/>
          </p:cNvSpPr>
          <p:nvPr/>
        </p:nvSpPr>
        <p:spPr bwMode="auto">
          <a:xfrm>
            <a:off x="3416300" y="1869000"/>
            <a:ext cx="4010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3200" b="0" dirty="0" smtClean="0"/>
              <a:t>d</a:t>
            </a:r>
            <a:endParaRPr lang="en-US" altLang="en-US" sz="3200" b="0" dirty="0"/>
          </a:p>
        </p:txBody>
      </p:sp>
      <p:sp>
        <p:nvSpPr>
          <p:cNvPr id="251911" name="Line 1031"/>
          <p:cNvSpPr>
            <a:spLocks noChangeShapeType="1"/>
          </p:cNvSpPr>
          <p:nvPr/>
        </p:nvSpPr>
        <p:spPr bwMode="auto">
          <a:xfrm flipH="1">
            <a:off x="6454775" y="2592388"/>
            <a:ext cx="0" cy="268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12" name="Text Box 1032"/>
          <p:cNvSpPr txBox="1">
            <a:spLocks noChangeArrowheads="1"/>
          </p:cNvSpPr>
          <p:nvPr/>
        </p:nvSpPr>
        <p:spPr bwMode="auto">
          <a:xfrm>
            <a:off x="6435725" y="3721100"/>
            <a:ext cx="44916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3200" b="0" dirty="0" smtClean="0"/>
              <a:t>N</a:t>
            </a:r>
            <a:endParaRPr lang="en-US" altLang="en-US" sz="3200" b="0" dirty="0"/>
          </a:p>
        </p:txBody>
      </p:sp>
      <p:sp>
        <p:nvSpPr>
          <p:cNvPr id="251913" name="Rectangle 1033"/>
          <p:cNvSpPr>
            <a:spLocks noChangeArrowheads="1"/>
          </p:cNvSpPr>
          <p:nvPr/>
        </p:nvSpPr>
        <p:spPr bwMode="auto">
          <a:xfrm>
            <a:off x="6976587" y="2590800"/>
            <a:ext cx="257175" cy="2633663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4" name="Rectangle 1034"/>
          <p:cNvSpPr>
            <a:spLocks noChangeArrowheads="1"/>
          </p:cNvSpPr>
          <p:nvPr/>
        </p:nvSpPr>
        <p:spPr bwMode="auto">
          <a:xfrm>
            <a:off x="342900" y="2578100"/>
            <a:ext cx="177800" cy="2641600"/>
          </a:xfrm>
          <a:prstGeom prst="rect">
            <a:avLst/>
          </a:prstGeom>
          <a:noFill/>
          <a:ln w="25400">
            <a:solidFill>
              <a:srgbClr val="99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6" name="Rectangle 1036"/>
          <p:cNvSpPr>
            <a:spLocks noChangeArrowheads="1"/>
          </p:cNvSpPr>
          <p:nvPr/>
        </p:nvSpPr>
        <p:spPr bwMode="auto">
          <a:xfrm>
            <a:off x="812800" y="4572000"/>
            <a:ext cx="5473700" cy="139700"/>
          </a:xfrm>
          <a:prstGeom prst="rect">
            <a:avLst/>
          </a:prstGeom>
          <a:noFill/>
          <a:ln w="25400">
            <a:solidFill>
              <a:srgbClr val="003399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7" name="Text Box 1037"/>
          <p:cNvSpPr txBox="1">
            <a:spLocks noChangeArrowheads="1"/>
          </p:cNvSpPr>
          <p:nvPr/>
        </p:nvSpPr>
        <p:spPr bwMode="auto">
          <a:xfrm>
            <a:off x="889000" y="3759200"/>
            <a:ext cx="7620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4800" b="1" dirty="0" err="1" smtClean="0">
                <a:solidFill>
                  <a:srgbClr val="003399"/>
                </a:solidFill>
              </a:rPr>
              <a:t>x</a:t>
            </a:r>
            <a:r>
              <a:rPr lang="en-US" altLang="en-US" sz="4800" baseline="30000" dirty="0" err="1" smtClean="0">
                <a:solidFill>
                  <a:srgbClr val="003399"/>
                </a:solidFill>
              </a:rPr>
              <a:t>k</a:t>
            </a:r>
            <a:endParaRPr lang="en-US" altLang="en-US" sz="4800" b="0" baseline="30000" dirty="0">
              <a:solidFill>
                <a:srgbClr val="003399"/>
              </a:solidFill>
            </a:endParaRPr>
          </a:p>
        </p:txBody>
      </p:sp>
      <p:sp>
        <p:nvSpPr>
          <p:cNvPr id="251918" name="Text Box 1038"/>
          <p:cNvSpPr txBox="1">
            <a:spLocks noChangeArrowheads="1"/>
          </p:cNvSpPr>
          <p:nvPr/>
        </p:nvSpPr>
        <p:spPr bwMode="auto">
          <a:xfrm>
            <a:off x="7243287" y="3340100"/>
            <a:ext cx="25908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4800" b="1" dirty="0"/>
              <a:t>y</a:t>
            </a:r>
            <a:r>
              <a:rPr lang="en-US" altLang="en-US" sz="4800" dirty="0"/>
              <a:t> </a:t>
            </a:r>
            <a:r>
              <a:rPr lang="en-US" altLang="en-US" sz="4800" b="0" dirty="0"/>
              <a:t>={</a:t>
            </a:r>
            <a:r>
              <a:rPr lang="en-US" altLang="en-US" sz="4800" b="0" dirty="0" err="1" smtClean="0"/>
              <a:t>y</a:t>
            </a:r>
            <a:r>
              <a:rPr lang="en-US" altLang="en-US" sz="4800" b="0" baseline="30000" dirty="0" err="1" smtClean="0"/>
              <a:t>k</a:t>
            </a:r>
            <a:r>
              <a:rPr lang="en-US" altLang="en-US" sz="4800" b="0" dirty="0" smtClean="0"/>
              <a:t>}</a:t>
            </a:r>
            <a:endParaRPr lang="en-US" altLang="en-US" sz="4800" b="0" dirty="0"/>
          </a:p>
        </p:txBody>
      </p:sp>
      <p:sp>
        <p:nvSpPr>
          <p:cNvPr id="251920" name="Rectangle 1040"/>
          <p:cNvSpPr>
            <a:spLocks noChangeArrowheads="1"/>
          </p:cNvSpPr>
          <p:nvPr/>
        </p:nvSpPr>
        <p:spPr bwMode="auto">
          <a:xfrm>
            <a:off x="825500" y="5613400"/>
            <a:ext cx="5473700" cy="177800"/>
          </a:xfrm>
          <a:prstGeom prst="rect">
            <a:avLst/>
          </a:prstGeom>
          <a:noFill/>
          <a:ln w="25400">
            <a:solidFill>
              <a:srgbClr val="00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21" name="Text Box 1041"/>
          <p:cNvSpPr txBox="1">
            <a:spLocks noChangeArrowheads="1"/>
          </p:cNvSpPr>
          <p:nvPr/>
        </p:nvSpPr>
        <p:spPr bwMode="auto">
          <a:xfrm>
            <a:off x="203200" y="5257800"/>
            <a:ext cx="469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b="1" dirty="0">
                <a:solidFill>
                  <a:srgbClr val="A50021"/>
                </a:solidFill>
                <a:latin typeface="Symbol" pitchFamily="18" charset="2"/>
              </a:rPr>
              <a:t>a</a:t>
            </a:r>
          </a:p>
        </p:txBody>
      </p:sp>
      <p:sp>
        <p:nvSpPr>
          <p:cNvPr id="251922" name="Text Box 1042"/>
          <p:cNvSpPr txBox="1">
            <a:spLocks noChangeArrowheads="1"/>
          </p:cNvSpPr>
          <p:nvPr/>
        </p:nvSpPr>
        <p:spPr bwMode="auto">
          <a:xfrm>
            <a:off x="3340100" y="5588000"/>
            <a:ext cx="7620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4800" b="1" dirty="0">
                <a:solidFill>
                  <a:srgbClr val="003399"/>
                </a:solidFill>
              </a:rPr>
              <a:t>w</a:t>
            </a:r>
            <a:endParaRPr lang="en-US" altLang="en-US" sz="4800" b="1" baseline="-25000" dirty="0">
              <a:solidFill>
                <a:srgbClr val="003399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4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57200"/>
            <a:ext cx="8229600" cy="1143000"/>
          </a:xfrm>
        </p:spPr>
        <p:txBody>
          <a:bodyPr/>
          <a:lstStyle/>
          <a:p>
            <a:r>
              <a:rPr lang="en-US" dirty="0" smtClean="0"/>
              <a:t>Main question: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b="1" dirty="0" smtClean="0">
                <a:solidFill>
                  <a:srgbClr val="C00000"/>
                </a:solidFill>
              </a:rPr>
              <a:t>How well do models generalize on new test data?</a:t>
            </a:r>
          </a:p>
          <a:p>
            <a:pPr marL="0" indent="0">
              <a:buNone/>
            </a:pP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/>
              <a:t>The true </a:t>
            </a:r>
            <a:r>
              <a:rPr lang="en-US" dirty="0" smtClean="0">
                <a:solidFill>
                  <a:srgbClr val="C00000"/>
                </a:solidFill>
              </a:rPr>
              <a:t>generalization error </a:t>
            </a:r>
            <a:r>
              <a:rPr lang="en-US" dirty="0" smtClean="0"/>
              <a:t>is the </a:t>
            </a:r>
            <a:r>
              <a:rPr lang="en-US" dirty="0" smtClean="0">
                <a:solidFill>
                  <a:srgbClr val="C00000"/>
                </a:solidFill>
              </a:rPr>
              <a:t>expected risk </a:t>
            </a:r>
            <a:r>
              <a:rPr lang="en-US" altLang="en-US" dirty="0">
                <a:solidFill>
                  <a:srgbClr val="C00000"/>
                </a:solidFill>
              </a:rPr>
              <a:t>R[f] = </a:t>
            </a:r>
            <a:r>
              <a:rPr lang="en-US" altLang="en-US" dirty="0">
                <a:solidFill>
                  <a:srgbClr val="C00000"/>
                </a:solidFill>
                <a:sym typeface="Symbol" pitchFamily="18" charset="2"/>
              </a:rPr>
              <a:t> L(</a:t>
            </a:r>
            <a:r>
              <a:rPr lang="en-US" altLang="en-US" dirty="0">
                <a:solidFill>
                  <a:srgbClr val="C00000"/>
                </a:solidFill>
              </a:rPr>
              <a:t>f(</a:t>
            </a:r>
            <a:r>
              <a:rPr lang="en-US" altLang="en-US" b="1" dirty="0">
                <a:solidFill>
                  <a:srgbClr val="C00000"/>
                </a:solidFill>
              </a:rPr>
              <a:t>x</a:t>
            </a:r>
            <a:r>
              <a:rPr lang="en-US" altLang="en-US" dirty="0">
                <a:solidFill>
                  <a:srgbClr val="C00000"/>
                </a:solidFill>
              </a:rPr>
              <a:t>, </a:t>
            </a:r>
            <a:r>
              <a:rPr lang="en-US" altLang="en-US" b="1" dirty="0">
                <a:solidFill>
                  <a:srgbClr val="C00000"/>
                </a:solidFill>
              </a:rPr>
              <a:t>w</a:t>
            </a:r>
            <a:r>
              <a:rPr lang="en-US" altLang="en-US" dirty="0">
                <a:solidFill>
                  <a:srgbClr val="C00000"/>
                </a:solidFill>
              </a:rPr>
              <a:t>), y) </a:t>
            </a:r>
            <a:r>
              <a:rPr lang="en-US" altLang="en-US" dirty="0" err="1">
                <a:solidFill>
                  <a:srgbClr val="C00000"/>
                </a:solidFill>
              </a:rPr>
              <a:t>dP</a:t>
            </a:r>
            <a:r>
              <a:rPr lang="en-US" altLang="en-US" dirty="0">
                <a:solidFill>
                  <a:srgbClr val="C00000"/>
                </a:solidFill>
              </a:rPr>
              <a:t>(</a:t>
            </a:r>
            <a:r>
              <a:rPr lang="en-US" altLang="en-US" b="1" dirty="0">
                <a:solidFill>
                  <a:srgbClr val="C00000"/>
                </a:solidFill>
              </a:rPr>
              <a:t>x</a:t>
            </a:r>
            <a:r>
              <a:rPr lang="en-US" altLang="en-US" dirty="0">
                <a:solidFill>
                  <a:srgbClr val="C00000"/>
                </a:solidFill>
              </a:rPr>
              <a:t>, y)</a:t>
            </a: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/>
              <a:t>But you do not know </a:t>
            </a:r>
            <a:r>
              <a:rPr lang="en-US" altLang="en-US" dirty="0"/>
              <a:t>P(</a:t>
            </a:r>
            <a:r>
              <a:rPr lang="en-US" altLang="en-US" b="1" dirty="0"/>
              <a:t>x</a:t>
            </a:r>
            <a:r>
              <a:rPr lang="en-US" altLang="en-US" dirty="0"/>
              <a:t>, y</a:t>
            </a:r>
            <a:r>
              <a:rPr lang="en-US" altLang="en-US" dirty="0" smtClean="0"/>
              <a:t>), you can only get n </a:t>
            </a:r>
            <a:r>
              <a:rPr lang="en-US" altLang="en-US" dirty="0" smtClean="0">
                <a:solidFill>
                  <a:srgbClr val="0066FF"/>
                </a:solidFill>
              </a:rPr>
              <a:t>TEST examples</a:t>
            </a:r>
            <a:r>
              <a:rPr lang="en-US" altLang="en-US" dirty="0" smtClean="0"/>
              <a:t> </a:t>
            </a:r>
            <a:r>
              <a:rPr lang="en-US" altLang="en-US" dirty="0"/>
              <a:t>(</a:t>
            </a:r>
            <a:r>
              <a:rPr lang="en-US" altLang="en-US" b="1" dirty="0"/>
              <a:t>x</a:t>
            </a:r>
            <a:r>
              <a:rPr lang="en-US" altLang="en-US" baseline="-25000" dirty="0"/>
              <a:t>1</a:t>
            </a:r>
            <a:r>
              <a:rPr lang="en-US" altLang="en-US" dirty="0"/>
              <a:t>, y</a:t>
            </a:r>
            <a:r>
              <a:rPr lang="en-US" altLang="en-US" baseline="-25000" dirty="0"/>
              <a:t>1</a:t>
            </a:r>
            <a:r>
              <a:rPr lang="en-US" altLang="en-US" dirty="0"/>
              <a:t>), (</a:t>
            </a:r>
            <a:r>
              <a:rPr lang="en-US" altLang="en-US" b="1" dirty="0"/>
              <a:t>x</a:t>
            </a:r>
            <a:r>
              <a:rPr lang="en-US" altLang="en-US" baseline="-25000" dirty="0"/>
              <a:t>2</a:t>
            </a:r>
            <a:r>
              <a:rPr lang="en-US" altLang="en-US" dirty="0"/>
              <a:t>, y</a:t>
            </a:r>
            <a:r>
              <a:rPr lang="en-US" altLang="en-US" baseline="-25000" dirty="0"/>
              <a:t>2</a:t>
            </a:r>
            <a:r>
              <a:rPr lang="en-US" altLang="en-US" dirty="0"/>
              <a:t>), … (</a:t>
            </a:r>
            <a:r>
              <a:rPr lang="en-US" altLang="en-US" b="1" dirty="0" err="1" smtClean="0"/>
              <a:t>x</a:t>
            </a:r>
            <a:r>
              <a:rPr lang="en-US" altLang="en-US" baseline="-25000" dirty="0" err="1" smtClean="0"/>
              <a:t>n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y</a:t>
            </a:r>
            <a:r>
              <a:rPr lang="en-US" altLang="en-US" baseline="-25000" dirty="0" err="1" smtClean="0"/>
              <a:t>n</a:t>
            </a:r>
            <a:r>
              <a:rPr lang="en-US" altLang="en-US" dirty="0" smtClean="0"/>
              <a:t>), distinct from the N training examples. </a:t>
            </a:r>
          </a:p>
          <a:p>
            <a:pPr marL="0" lvl="1" indent="0">
              <a:buNone/>
            </a:pPr>
            <a:r>
              <a:rPr lang="en-US" altLang="en-US" sz="3200" dirty="0" err="1" smtClean="0">
                <a:solidFill>
                  <a:srgbClr val="0066FF"/>
                </a:solidFill>
              </a:rPr>
              <a:t>R</a:t>
            </a:r>
            <a:r>
              <a:rPr lang="en-US" altLang="en-US" sz="3200" baseline="-25000" dirty="0" err="1" smtClean="0">
                <a:solidFill>
                  <a:srgbClr val="0066FF"/>
                </a:solidFill>
              </a:rPr>
              <a:t>test</a:t>
            </a:r>
            <a:r>
              <a:rPr lang="en-US" altLang="en-US" sz="3200" dirty="0" smtClean="0">
                <a:solidFill>
                  <a:srgbClr val="0066FF"/>
                </a:solidFill>
              </a:rPr>
              <a:t>[f</a:t>
            </a:r>
            <a:r>
              <a:rPr lang="en-US" altLang="en-US" sz="3200" dirty="0">
                <a:solidFill>
                  <a:srgbClr val="0066FF"/>
                </a:solidFill>
              </a:rPr>
              <a:t>] = </a:t>
            </a:r>
            <a:r>
              <a:rPr lang="en-US" altLang="en-US" sz="2400" dirty="0">
                <a:solidFill>
                  <a:srgbClr val="0066FF"/>
                </a:solidFill>
              </a:rPr>
              <a:t>(</a:t>
            </a:r>
            <a:r>
              <a:rPr lang="en-US" altLang="en-US" sz="2400" dirty="0" smtClean="0">
                <a:solidFill>
                  <a:srgbClr val="0066FF"/>
                </a:solidFill>
              </a:rPr>
              <a:t>1/n) </a:t>
            </a:r>
            <a:r>
              <a:rPr lang="en-US" altLang="en-US" sz="3200" dirty="0" err="1" smtClean="0">
                <a:solidFill>
                  <a:srgbClr val="0066FF"/>
                </a:solidFill>
                <a:latin typeface="Symbol" pitchFamily="18" charset="2"/>
              </a:rPr>
              <a:t>S</a:t>
            </a:r>
            <a:r>
              <a:rPr lang="en-US" altLang="en-US" sz="3200" baseline="-25000" dirty="0" err="1" smtClean="0">
                <a:solidFill>
                  <a:srgbClr val="0066FF"/>
                </a:solidFill>
              </a:rPr>
              <a:t>k</a:t>
            </a:r>
            <a:r>
              <a:rPr lang="en-US" altLang="en-US" sz="3200" baseline="-25000" dirty="0" smtClean="0">
                <a:solidFill>
                  <a:srgbClr val="0066FF"/>
                </a:solidFill>
              </a:rPr>
              <a:t>=1:n</a:t>
            </a:r>
            <a:r>
              <a:rPr lang="en-US" altLang="en-US" sz="3200" dirty="0" smtClean="0">
                <a:solidFill>
                  <a:srgbClr val="0066FF"/>
                </a:solidFill>
              </a:rPr>
              <a:t> </a:t>
            </a:r>
            <a:r>
              <a:rPr lang="en-US" altLang="en-US" sz="3200" dirty="0">
                <a:solidFill>
                  <a:srgbClr val="0066FF"/>
                </a:solidFill>
              </a:rPr>
              <a:t>L( f(</a:t>
            </a:r>
            <a:r>
              <a:rPr lang="en-US" altLang="en-US" sz="3200" b="1" dirty="0" err="1">
                <a:solidFill>
                  <a:srgbClr val="0066FF"/>
                </a:solidFill>
              </a:rPr>
              <a:t>x</a:t>
            </a:r>
            <a:r>
              <a:rPr lang="en-US" altLang="en-US" sz="3200" baseline="30000" dirty="0" err="1">
                <a:solidFill>
                  <a:srgbClr val="0066FF"/>
                </a:solidFill>
              </a:rPr>
              <a:t>k</a:t>
            </a:r>
            <a:r>
              <a:rPr lang="en-US" altLang="en-US" sz="3200" dirty="0">
                <a:solidFill>
                  <a:srgbClr val="0066FF"/>
                </a:solidFill>
              </a:rPr>
              <a:t>)</a:t>
            </a:r>
            <a:r>
              <a:rPr lang="en-US" altLang="en-US" sz="3200" dirty="0">
                <a:solidFill>
                  <a:srgbClr val="0066FF"/>
                </a:solidFill>
                <a:sym typeface="Symbol" pitchFamily="18" charset="2"/>
              </a:rPr>
              <a:t>, </a:t>
            </a:r>
            <a:r>
              <a:rPr lang="en-US" altLang="en-US" sz="3200" dirty="0" err="1">
                <a:solidFill>
                  <a:srgbClr val="0066FF"/>
                </a:solidFill>
                <a:sym typeface="Symbol" pitchFamily="18" charset="2"/>
              </a:rPr>
              <a:t>y</a:t>
            </a:r>
            <a:r>
              <a:rPr lang="en-US" altLang="en-US" sz="3200" baseline="30000" dirty="0" err="1">
                <a:solidFill>
                  <a:srgbClr val="0066FF"/>
                </a:solidFill>
              </a:rPr>
              <a:t>k</a:t>
            </a:r>
            <a:r>
              <a:rPr lang="en-US" altLang="en-US" sz="3200" baseline="-25000" dirty="0">
                <a:solidFill>
                  <a:srgbClr val="0066FF"/>
                </a:solidFill>
              </a:rPr>
              <a:t> </a:t>
            </a:r>
            <a:r>
              <a:rPr lang="en-US" altLang="en-US" sz="3200" dirty="0">
                <a:solidFill>
                  <a:srgbClr val="0066FF"/>
                </a:solidFill>
                <a:sym typeface="Symbol" pitchFamily="18" charset="2"/>
              </a:rPr>
              <a:t>)</a:t>
            </a:r>
            <a:endParaRPr lang="en-US" altLang="en-US" dirty="0">
              <a:solidFill>
                <a:srgbClr val="0066FF"/>
              </a:solidFill>
              <a:latin typeface="Arial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20" y="76200"/>
            <a:ext cx="28194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87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 them good data!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your data I.I.D.?</a:t>
            </a:r>
          </a:p>
          <a:p>
            <a:r>
              <a:rPr lang="en-US" dirty="0" smtClean="0"/>
              <a:t>Split your data into training and test set.</a:t>
            </a:r>
          </a:p>
          <a:p>
            <a:r>
              <a:rPr lang="en-US" dirty="0" smtClean="0"/>
              <a:t>Do NOT release the target values y for the test data.</a:t>
            </a:r>
          </a:p>
          <a:p>
            <a:r>
              <a:rPr lang="en-US" dirty="0" smtClean="0"/>
              <a:t> Beware of data leakage through:</a:t>
            </a:r>
          </a:p>
          <a:p>
            <a:pPr lvl="1"/>
            <a:r>
              <a:rPr lang="en-US" dirty="0" smtClean="0"/>
              <a:t>Sample IDs</a:t>
            </a:r>
          </a:p>
          <a:p>
            <a:pPr lvl="1"/>
            <a:r>
              <a:rPr lang="en-US" dirty="0" smtClean="0"/>
              <a:t>Sample order</a:t>
            </a:r>
          </a:p>
          <a:p>
            <a:pPr lvl="1"/>
            <a:r>
              <a:rPr lang="en-US" dirty="0" smtClean="0"/>
              <a:t>Confounding factors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773424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7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confounding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9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895600"/>
            <a:ext cx="4648200" cy="33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76375"/>
            <a:ext cx="447675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89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16800</TotalTime>
  <Words>1830</Words>
  <Application>Microsoft Office PowerPoint</Application>
  <PresentationFormat>On-screen Show (4:3)</PresentationFormat>
  <Paragraphs>495</Paragraphs>
  <Slides>40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UCB - CS189 Introduction to Machine Learning Fall 2015 Lecture 9: Performance evaluation</vt:lpstr>
      <vt:lpstr>Come to my office hours… Wed 2:30-4:30 Soda 329</vt:lpstr>
      <vt:lpstr>PowerPoint Presentation</vt:lpstr>
      <vt:lpstr>Math prerequisites</vt:lpstr>
      <vt:lpstr>Changing roles</vt:lpstr>
      <vt:lpstr>You have formulated your problem as a “machine Learning” problem</vt:lpstr>
      <vt:lpstr>Main question:</vt:lpstr>
      <vt:lpstr>Give them good data!</vt:lpstr>
      <vt:lpstr>Example of confounding</vt:lpstr>
      <vt:lpstr>Have a good study design</vt:lpstr>
      <vt:lpstr>Your “staff” has taken CS 189/289</vt:lpstr>
      <vt:lpstr>Ask them to produce 3 models: 1) “Hebb’s rule” linear model f(x) = w  x = Sk yk xk  x 2) Regularized linear model f(x) = w  x = Sk ak xk  x 3) Non-linear model f(x) = w  F(x) = Sk ak k(xk, x) </vt:lpstr>
      <vt:lpstr>Can they always train 3 models?</vt:lpstr>
      <vt:lpstr>Statistical domains</vt:lpstr>
      <vt:lpstr>Computational domains If you have to invert a matrix, either N or d must be small</vt:lpstr>
      <vt:lpstr>Memory usage domains Key: do we need to store the (N, N) matrix K or (d, d) matrix XTX?</vt:lpstr>
      <vt:lpstr>Other questions:</vt:lpstr>
      <vt:lpstr>Cost functions to compute a “score”</vt:lpstr>
      <vt:lpstr>Original decision boundary</vt:lpstr>
      <vt:lpstr>PowerPoint Presentation</vt:lpstr>
      <vt:lpstr>PowerPoint Presentation</vt:lpstr>
      <vt:lpstr>PowerPoint Presentation</vt:lpstr>
      <vt:lpstr>ROC Curve</vt:lpstr>
      <vt:lpstr>Area under ROC Curve</vt:lpstr>
      <vt:lpstr>Error bars </vt:lpstr>
      <vt:lpstr>Error bars (continued) </vt:lpstr>
      <vt:lpstr>ML people like error bars…</vt:lpstr>
      <vt:lpstr>Statisticians like box plots…</vt:lpstr>
      <vt:lpstr>But where do we find the distributions of our favorite cost function???</vt:lpstr>
      <vt:lpstr>Bootstrap for error bars</vt:lpstr>
      <vt:lpstr>Result “significance”</vt:lpstr>
      <vt:lpstr>Hypothesis Testing</vt:lpstr>
      <vt:lpstr>Pvalue</vt:lpstr>
      <vt:lpstr>Number of test examples needed</vt:lpstr>
      <vt:lpstr>Can I use my test set to compare multiple methods?</vt:lpstr>
      <vt:lpstr>Bonferroni correction</vt:lpstr>
      <vt:lpstr>Paired test of significance</vt:lpstr>
      <vt:lpstr>Should I continue the project?</vt:lpstr>
      <vt:lpstr>Summary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CS189 Introduction to Machine Learning Fall 2015</dc:title>
  <dc:creator>Windows User</dc:creator>
  <cp:lastModifiedBy>Windows User</cp:lastModifiedBy>
  <cp:revision>271</cp:revision>
  <dcterms:created xsi:type="dcterms:W3CDTF">2015-08-27T16:47:59Z</dcterms:created>
  <dcterms:modified xsi:type="dcterms:W3CDTF">2015-09-25T21:32:13Z</dcterms:modified>
</cp:coreProperties>
</file>